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9" r:id="rId3"/>
    <p:sldId id="260" r:id="rId4"/>
    <p:sldId id="261" r:id="rId5"/>
    <p:sldId id="269" r:id="rId6"/>
    <p:sldId id="268" r:id="rId7"/>
    <p:sldId id="264" r:id="rId8"/>
    <p:sldId id="271" r:id="rId9"/>
    <p:sldId id="266" r:id="rId10"/>
    <p:sldId id="272" r:id="rId11"/>
    <p:sldId id="267" r:id="rId12"/>
    <p:sldId id="273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和田 年弘 H2015042" initials="和田" lastIdx="1" clrIdx="0">
    <p:extLst>
      <p:ext uri="{19B8F6BF-5375-455C-9EA6-DF929625EA0E}">
        <p15:presenceInfo xmlns:p15="http://schemas.microsoft.com/office/powerpoint/2012/main" userId="S::H2015042@hepco.co.jp::075ad8b8-f6c5-4bc6-be7b-53036eff139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AD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淡色スタイル 2 - アクセント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5208" autoAdjust="0"/>
  </p:normalViewPr>
  <p:slideViewPr>
    <p:cSldViewPr snapToGrid="0">
      <p:cViewPr varScale="1">
        <p:scale>
          <a:sx n="85" d="100"/>
          <a:sy n="85" d="100"/>
        </p:scale>
        <p:origin x="56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187736901927102"/>
          <c:y val="0.16770009892914625"/>
          <c:w val="0.72930029179302702"/>
          <c:h val="0.60811405072987379"/>
        </c:manualLayout>
      </c:layout>
      <c:lineChart>
        <c:grouping val="standard"/>
        <c:varyColors val="0"/>
        <c:ser>
          <c:idx val="0"/>
          <c:order val="0"/>
          <c:tx>
            <c:v>B町モデル</c:v>
          </c:tx>
          <c:spPr>
            <a:ln w="1905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Sheet5!$B$3:$AP$3</c:f>
              <c:numCache>
                <c:formatCode>General</c:formatCode>
                <c:ptCount val="41"/>
                <c:pt idx="0" formatCode="#,##0_);[Red]\(#,##0\)">
                  <c:v>0</c:v>
                </c:pt>
                <c:pt idx="5" formatCode="#,##0_);[Red]\(#,##0\)">
                  <c:v>5</c:v>
                </c:pt>
                <c:pt idx="10" formatCode="#,##0_);[Red]\(#,##0\)">
                  <c:v>10</c:v>
                </c:pt>
                <c:pt idx="15" formatCode="#,##0_);[Red]\(#,##0\)">
                  <c:v>15</c:v>
                </c:pt>
                <c:pt idx="20" formatCode="#,##0_);[Red]\(#,##0\)">
                  <c:v>20</c:v>
                </c:pt>
                <c:pt idx="25" formatCode="#,##0_);[Red]\(#,##0\)">
                  <c:v>25</c:v>
                </c:pt>
                <c:pt idx="30" formatCode="#,##0_);[Red]\(#,##0\)">
                  <c:v>30</c:v>
                </c:pt>
                <c:pt idx="35" formatCode="#,##0_);[Red]\(#,##0\)">
                  <c:v>35</c:v>
                </c:pt>
                <c:pt idx="40" formatCode="#,##0_);[Red]\(#,##0\)">
                  <c:v>40</c:v>
                </c:pt>
              </c:numCache>
            </c:numRef>
          </c:cat>
          <c:val>
            <c:numRef>
              <c:f>Sheet5!$B$5:$AP$5</c:f>
              <c:numCache>
                <c:formatCode>#,##0_);[Red]\(#,##0\)</c:formatCode>
                <c:ptCount val="41"/>
                <c:pt idx="0">
                  <c:v>-828</c:v>
                </c:pt>
                <c:pt idx="1">
                  <c:v>-774.23627759999999</c:v>
                </c:pt>
                <c:pt idx="2">
                  <c:v>-719.26953859920013</c:v>
                </c:pt>
                <c:pt idx="3">
                  <c:v>-663.25978420550643</c:v>
                </c:pt>
                <c:pt idx="4">
                  <c:v>-606.34573546617412</c:v>
                </c:pt>
                <c:pt idx="5">
                  <c:v>-549.2522658211517</c:v>
                </c:pt>
                <c:pt idx="6">
                  <c:v>-494.37585603366921</c:v>
                </c:pt>
                <c:pt idx="7">
                  <c:v>-441.42163714267389</c:v>
                </c:pt>
                <c:pt idx="8">
                  <c:v>-390.13395775893298</c:v>
                </c:pt>
                <c:pt idx="9">
                  <c:v>-339.42179436427784</c:v>
                </c:pt>
                <c:pt idx="10">
                  <c:v>-288.40307785385261</c:v>
                </c:pt>
                <c:pt idx="11">
                  <c:v>-237.07780822765716</c:v>
                </c:pt>
                <c:pt idx="12">
                  <c:v>-185.44598548569161</c:v>
                </c:pt>
                <c:pt idx="13">
                  <c:v>-133.5076096279559</c:v>
                </c:pt>
                <c:pt idx="14">
                  <c:v>-81.262680654450065</c:v>
                </c:pt>
                <c:pt idx="15">
                  <c:v>-28.798135941544437</c:v>
                </c:pt>
                <c:pt idx="16">
                  <c:v>11.62571071445557</c:v>
                </c:pt>
                <c:pt idx="17">
                  <c:v>52.049557370455581</c:v>
                </c:pt>
                <c:pt idx="18">
                  <c:v>92.473404026455597</c:v>
                </c:pt>
                <c:pt idx="19">
                  <c:v>132.89725068245559</c:v>
                </c:pt>
                <c:pt idx="20">
                  <c:v>173.32109733845562</c:v>
                </c:pt>
                <c:pt idx="21">
                  <c:v>172.1279973384556</c:v>
                </c:pt>
                <c:pt idx="22">
                  <c:v>170.93489733845561</c:v>
                </c:pt>
                <c:pt idx="23">
                  <c:v>169.7417973384556</c:v>
                </c:pt>
                <c:pt idx="24">
                  <c:v>168.54869733845558</c:v>
                </c:pt>
                <c:pt idx="25">
                  <c:v>167.3555973384556</c:v>
                </c:pt>
                <c:pt idx="26">
                  <c:v>166.16249733845558</c:v>
                </c:pt>
                <c:pt idx="27">
                  <c:v>164.96939733845556</c:v>
                </c:pt>
                <c:pt idx="28">
                  <c:v>163.77629733845558</c:v>
                </c:pt>
                <c:pt idx="29">
                  <c:v>162.58319733845556</c:v>
                </c:pt>
                <c:pt idx="30">
                  <c:v>161.39009733845555</c:v>
                </c:pt>
                <c:pt idx="31">
                  <c:v>160.19699733845556</c:v>
                </c:pt>
                <c:pt idx="32">
                  <c:v>159.00389733845554</c:v>
                </c:pt>
                <c:pt idx="33">
                  <c:v>157.81079733845553</c:v>
                </c:pt>
                <c:pt idx="34">
                  <c:v>156.61769733845554</c:v>
                </c:pt>
                <c:pt idx="35">
                  <c:v>155.42459733845553</c:v>
                </c:pt>
                <c:pt idx="36">
                  <c:v>154.23149733845551</c:v>
                </c:pt>
                <c:pt idx="37">
                  <c:v>153.03839733845552</c:v>
                </c:pt>
                <c:pt idx="38">
                  <c:v>151.84529733845551</c:v>
                </c:pt>
                <c:pt idx="39">
                  <c:v>150.65219733845549</c:v>
                </c:pt>
                <c:pt idx="40">
                  <c:v>149.45909733845551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F30-4962-85D8-1EE3641CF512}"/>
            </c:ext>
          </c:extLst>
        </c:ser>
        <c:ser>
          <c:idx val="1"/>
          <c:order val="1"/>
          <c:tx>
            <c:v>一般モデル</c:v>
          </c:tx>
          <c:spPr>
            <a:ln w="19050" cap="rnd">
              <a:solidFill>
                <a:schemeClr val="tx1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Sheet5!$B$3:$AP$3</c:f>
              <c:numCache>
                <c:formatCode>General</c:formatCode>
                <c:ptCount val="41"/>
                <c:pt idx="0" formatCode="#,##0_);[Red]\(#,##0\)">
                  <c:v>0</c:v>
                </c:pt>
                <c:pt idx="5" formatCode="#,##0_);[Red]\(#,##0\)">
                  <c:v>5</c:v>
                </c:pt>
                <c:pt idx="10" formatCode="#,##0_);[Red]\(#,##0\)">
                  <c:v>10</c:v>
                </c:pt>
                <c:pt idx="15" formatCode="#,##0_);[Red]\(#,##0\)">
                  <c:v>15</c:v>
                </c:pt>
                <c:pt idx="20" formatCode="#,##0_);[Red]\(#,##0\)">
                  <c:v>20</c:v>
                </c:pt>
                <c:pt idx="25" formatCode="#,##0_);[Red]\(#,##0\)">
                  <c:v>25</c:v>
                </c:pt>
                <c:pt idx="30" formatCode="#,##0_);[Red]\(#,##0\)">
                  <c:v>30</c:v>
                </c:pt>
                <c:pt idx="35" formatCode="#,##0_);[Red]\(#,##0\)">
                  <c:v>35</c:v>
                </c:pt>
                <c:pt idx="40" formatCode="#,##0_);[Red]\(#,##0\)">
                  <c:v>40</c:v>
                </c:pt>
              </c:numCache>
            </c:numRef>
          </c:cat>
          <c:val>
            <c:numRef>
              <c:f>Sheet5!$B$4:$AP$4</c:f>
              <c:numCache>
                <c:formatCode>#,##0_);[Red]\(#,##0\)</c:formatCode>
                <c:ptCount val="41"/>
                <c:pt idx="0">
                  <c:v>-828</c:v>
                </c:pt>
                <c:pt idx="1">
                  <c:v>-780.00356160000001</c:v>
                </c:pt>
                <c:pt idx="2">
                  <c:v>-730.80410659920005</c:v>
                </c:pt>
                <c:pt idx="3">
                  <c:v>-680.56163620550649</c:v>
                </c:pt>
                <c:pt idx="4">
                  <c:v>-629.41487146617419</c:v>
                </c:pt>
                <c:pt idx="5">
                  <c:v>-577.48408352917295</c:v>
                </c:pt>
                <c:pt idx="6">
                  <c:v>-526.31949772409052</c:v>
                </c:pt>
                <c:pt idx="7">
                  <c:v>-477.07710281549515</c:v>
                </c:pt>
                <c:pt idx="8">
                  <c:v>-429.50124741415425</c:v>
                </c:pt>
                <c:pt idx="9">
                  <c:v>-382.50090800189912</c:v>
                </c:pt>
                <c:pt idx="10">
                  <c:v>-335.19401547387383</c:v>
                </c:pt>
                <c:pt idx="11">
                  <c:v>-287.58056983007839</c:v>
                </c:pt>
                <c:pt idx="12">
                  <c:v>-239.66057107051284</c:v>
                </c:pt>
                <c:pt idx="13">
                  <c:v>-191.43401919517711</c:v>
                </c:pt>
                <c:pt idx="14">
                  <c:v>-142.90091420407128</c:v>
                </c:pt>
                <c:pt idx="15">
                  <c:v>-94.148193473565641</c:v>
                </c:pt>
                <c:pt idx="16">
                  <c:v>-57.436170799965637</c:v>
                </c:pt>
                <c:pt idx="17">
                  <c:v>-20.72414812636563</c:v>
                </c:pt>
                <c:pt idx="18">
                  <c:v>15.987874547234373</c:v>
                </c:pt>
                <c:pt idx="19">
                  <c:v>52.69989722083438</c:v>
                </c:pt>
                <c:pt idx="20">
                  <c:v>89.411919894434376</c:v>
                </c:pt>
                <c:pt idx="21">
                  <c:v>80.636008374434383</c:v>
                </c:pt>
                <c:pt idx="22">
                  <c:v>71.860096854434389</c:v>
                </c:pt>
                <c:pt idx="23">
                  <c:v>63.084185334434395</c:v>
                </c:pt>
                <c:pt idx="24">
                  <c:v>54.308273814434401</c:v>
                </c:pt>
                <c:pt idx="25">
                  <c:v>45.532362294434407</c:v>
                </c:pt>
                <c:pt idx="26">
                  <c:v>36.756450774434413</c:v>
                </c:pt>
                <c:pt idx="27">
                  <c:v>27.980539254434419</c:v>
                </c:pt>
                <c:pt idx="28">
                  <c:v>19.204627734434421</c:v>
                </c:pt>
                <c:pt idx="29">
                  <c:v>10.428716214434422</c:v>
                </c:pt>
                <c:pt idx="30">
                  <c:v>1.6528046944344241</c:v>
                </c:pt>
                <c:pt idx="31">
                  <c:v>-7.1231068255655741</c:v>
                </c:pt>
                <c:pt idx="32">
                  <c:v>-15.899018345565571</c:v>
                </c:pt>
                <c:pt idx="33">
                  <c:v>-24.67492986556557</c:v>
                </c:pt>
                <c:pt idx="34">
                  <c:v>-33.450841385565568</c:v>
                </c:pt>
                <c:pt idx="35">
                  <c:v>-42.226752905565561</c:v>
                </c:pt>
                <c:pt idx="36">
                  <c:v>-51.002664425565555</c:v>
                </c:pt>
                <c:pt idx="37">
                  <c:v>-59.778575945565549</c:v>
                </c:pt>
                <c:pt idx="38">
                  <c:v>-68.554487465565543</c:v>
                </c:pt>
                <c:pt idx="39">
                  <c:v>-77.330398985565537</c:v>
                </c:pt>
                <c:pt idx="40">
                  <c:v>-86.106310505565531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F30-4962-85D8-1EE3641CF512}"/>
            </c:ext>
          </c:extLst>
        </c:ser>
        <c:ser>
          <c:idx val="2"/>
          <c:order val="2"/>
          <c:tx>
            <c:v>非FITモデル</c:v>
          </c:tx>
          <c:spPr>
            <a:ln w="19050" cap="rnd">
              <a:solidFill>
                <a:schemeClr val="tx1"/>
              </a:solidFill>
              <a:prstDash val="dash"/>
              <a:round/>
            </a:ln>
            <a:effectLst/>
          </c:spPr>
          <c:marker>
            <c:symbol val="none"/>
          </c:marker>
          <c:cat>
            <c:numRef>
              <c:f>Sheet5!$B$3:$AP$3</c:f>
              <c:numCache>
                <c:formatCode>General</c:formatCode>
                <c:ptCount val="41"/>
                <c:pt idx="0" formatCode="#,##0_);[Red]\(#,##0\)">
                  <c:v>0</c:v>
                </c:pt>
                <c:pt idx="5" formatCode="#,##0_);[Red]\(#,##0\)">
                  <c:v>5</c:v>
                </c:pt>
                <c:pt idx="10" formatCode="#,##0_);[Red]\(#,##0\)">
                  <c:v>10</c:v>
                </c:pt>
                <c:pt idx="15" formatCode="#,##0_);[Red]\(#,##0\)">
                  <c:v>15</c:v>
                </c:pt>
                <c:pt idx="20" formatCode="#,##0_);[Red]\(#,##0\)">
                  <c:v>20</c:v>
                </c:pt>
                <c:pt idx="25" formatCode="#,##0_);[Red]\(#,##0\)">
                  <c:v>25</c:v>
                </c:pt>
                <c:pt idx="30" formatCode="#,##0_);[Red]\(#,##0\)">
                  <c:v>30</c:v>
                </c:pt>
                <c:pt idx="35" formatCode="#,##0_);[Red]\(#,##0\)">
                  <c:v>35</c:v>
                </c:pt>
                <c:pt idx="40" formatCode="#,##0_);[Red]\(#,##0\)">
                  <c:v>40</c:v>
                </c:pt>
              </c:numCache>
            </c:numRef>
          </c:cat>
          <c:val>
            <c:numRef>
              <c:f>Sheet5!$B$6:$AP$6</c:f>
              <c:numCache>
                <c:formatCode>#,##0_);[Red]\(#,##0\)</c:formatCode>
                <c:ptCount val="41"/>
                <c:pt idx="0">
                  <c:v>-828</c:v>
                </c:pt>
                <c:pt idx="1">
                  <c:v>-839.39753760000008</c:v>
                </c:pt>
                <c:pt idx="2">
                  <c:v>-849.59205859920007</c:v>
                </c:pt>
                <c:pt idx="3">
                  <c:v>-858.74356420550646</c:v>
                </c:pt>
                <c:pt idx="4">
                  <c:v>-866.99077546617411</c:v>
                </c:pt>
                <c:pt idx="5">
                  <c:v>-874.45396352917294</c:v>
                </c:pt>
                <c:pt idx="6">
                  <c:v>-881.23740347979299</c:v>
                </c:pt>
                <c:pt idx="7">
                  <c:v>-887.43150181698059</c:v>
                </c:pt>
                <c:pt idx="8">
                  <c:v>-893.11464097532212</c:v>
                </c:pt>
                <c:pt idx="9">
                  <c:v>-898.32147013402096</c:v>
                </c:pt>
                <c:pt idx="10">
                  <c:v>-903.05198929307676</c:v>
                </c:pt>
                <c:pt idx="11">
                  <c:v>-907.30619845248975</c:v>
                </c:pt>
                <c:pt idx="12">
                  <c:v>-911.08409761226005</c:v>
                </c:pt>
                <c:pt idx="13">
                  <c:v>-914.38568677238732</c:v>
                </c:pt>
                <c:pt idx="14">
                  <c:v>-917.21096593287189</c:v>
                </c:pt>
                <c:pt idx="15">
                  <c:v>-919.56326593287201</c:v>
                </c:pt>
                <c:pt idx="16">
                  <c:v>-921.91556593287203</c:v>
                </c:pt>
                <c:pt idx="17">
                  <c:v>-924.26786593287204</c:v>
                </c:pt>
                <c:pt idx="18">
                  <c:v>-926.62016593287206</c:v>
                </c:pt>
                <c:pt idx="19">
                  <c:v>-928.97246593287218</c:v>
                </c:pt>
                <c:pt idx="20">
                  <c:v>-931.3247659328722</c:v>
                </c:pt>
                <c:pt idx="21">
                  <c:v>-932.51786593287216</c:v>
                </c:pt>
                <c:pt idx="22">
                  <c:v>-933.71096593287211</c:v>
                </c:pt>
                <c:pt idx="23">
                  <c:v>-934.90406593287207</c:v>
                </c:pt>
                <c:pt idx="24">
                  <c:v>-936.09716593287214</c:v>
                </c:pt>
                <c:pt idx="25">
                  <c:v>-937.2902659328721</c:v>
                </c:pt>
                <c:pt idx="26">
                  <c:v>-938.48336593287206</c:v>
                </c:pt>
                <c:pt idx="27">
                  <c:v>-939.67646593287202</c:v>
                </c:pt>
                <c:pt idx="28">
                  <c:v>-940.86956593287198</c:v>
                </c:pt>
                <c:pt idx="29">
                  <c:v>-942.06266593287194</c:v>
                </c:pt>
                <c:pt idx="30">
                  <c:v>-943.25576593287201</c:v>
                </c:pt>
                <c:pt idx="31">
                  <c:v>-944.44886593287197</c:v>
                </c:pt>
                <c:pt idx="32">
                  <c:v>-945.64196593287193</c:v>
                </c:pt>
                <c:pt idx="33">
                  <c:v>-946.83506593287188</c:v>
                </c:pt>
                <c:pt idx="34">
                  <c:v>-948.02816593287184</c:v>
                </c:pt>
                <c:pt idx="35">
                  <c:v>-949.2212659328718</c:v>
                </c:pt>
                <c:pt idx="36">
                  <c:v>-950.41436593287187</c:v>
                </c:pt>
                <c:pt idx="37">
                  <c:v>-951.60746593287183</c:v>
                </c:pt>
                <c:pt idx="38">
                  <c:v>-952.80056593287179</c:v>
                </c:pt>
                <c:pt idx="39">
                  <c:v>-953.99366593287175</c:v>
                </c:pt>
                <c:pt idx="40">
                  <c:v>-955.18676593287171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AF30-4962-85D8-1EE3641CF5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40022528"/>
        <c:axId val="140024448"/>
      </c:lineChart>
      <c:catAx>
        <c:axId val="1400225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年数</a:t>
                </a:r>
              </a:p>
            </c:rich>
          </c:tx>
          <c:layout>
            <c:manualLayout>
              <c:xMode val="edge"/>
              <c:yMode val="edge"/>
              <c:x val="0.44433781129906286"/>
              <c:y val="0.8773750381989683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#,##0_);[Red]\(#,##0\)" sourceLinked="1"/>
        <c:majorTickMark val="none"/>
        <c:minorTickMark val="none"/>
        <c:tickLblPos val="low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024448"/>
        <c:crosses val="autoZero"/>
        <c:auto val="1"/>
        <c:lblAlgn val="ctr"/>
        <c:lblOffset val="100"/>
        <c:noMultiLvlLbl val="0"/>
      </c:catAx>
      <c:valAx>
        <c:axId val="140024448"/>
        <c:scaling>
          <c:orientation val="minMax"/>
          <c:max val="400"/>
          <c:min val="-1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ja-JP"/>
                  <a:t>キャッシュ</a:t>
                </a:r>
              </a:p>
            </c:rich>
          </c:tx>
          <c:layout>
            <c:manualLayout>
              <c:xMode val="edge"/>
              <c:yMode val="edge"/>
              <c:x val="1.9430289080816621E-2"/>
              <c:y val="0.302153906780518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ja-JP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ja-JP"/>
          </a:p>
        </c:txPr>
        <c:crossAx val="140022528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4630183618140453"/>
          <c:y val="0.48385765076806009"/>
          <c:w val="0.14471624114672718"/>
          <c:h val="0.252843049994883"/>
        </c:manualLayout>
      </c:layout>
      <c:overlay val="0"/>
      <c:spPr>
        <a:solidFill>
          <a:schemeClr val="bg1"/>
        </a:solidFill>
        <a:ln w="6350">
          <a:solidFill>
            <a:schemeClr val="tx1"/>
          </a:solidFill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 b="1"/>
      </a:pPr>
      <a:endParaRPr lang="ja-JP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0.09032</cdr:x>
      <cdr:y>0.00347</cdr:y>
    </cdr:from>
    <cdr:to>
      <cdr:x>0.29057</cdr:x>
      <cdr:y>0.12153</cdr:y>
    </cdr:to>
    <cdr:sp macro="" textlink="">
      <cdr:nvSpPr>
        <cdr:cNvPr id="2" name="テキスト ボックス 1">
          <a:extLst xmlns:a="http://schemas.openxmlformats.org/drawingml/2006/main">
            <a:ext uri="{FF2B5EF4-FFF2-40B4-BE49-F238E27FC236}">
              <a16:creationId xmlns:a16="http://schemas.microsoft.com/office/drawing/2014/main" id="{6F5684D8-C6DA-42A2-BAC7-C1841CC972B1}"/>
            </a:ext>
          </a:extLst>
        </cdr:cNvPr>
        <cdr:cNvSpPr txBox="1"/>
      </cdr:nvSpPr>
      <cdr:spPr>
        <a:xfrm xmlns:a="http://schemas.openxmlformats.org/drawingml/2006/main">
          <a:off x="1052248" y="13696"/>
          <a:ext cx="2332958" cy="4659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ja-JP" altLang="en-US" sz="1100"/>
        </a:p>
      </cdr:txBody>
    </cdr:sp>
  </cdr:relSizeAnchor>
  <cdr:relSizeAnchor xmlns:cdr="http://schemas.openxmlformats.org/drawingml/2006/chartDrawing">
    <cdr:from>
      <cdr:x>0.04186</cdr:x>
      <cdr:y>0.06204</cdr:y>
    </cdr:from>
    <cdr:to>
      <cdr:x>0.13672</cdr:x>
      <cdr:y>0.18009</cdr:y>
    </cdr:to>
    <cdr:sp macro="" textlink="">
      <cdr:nvSpPr>
        <cdr:cNvPr id="3" name="テキスト ボックス 2">
          <a:extLst xmlns:a="http://schemas.openxmlformats.org/drawingml/2006/main">
            <a:ext uri="{FF2B5EF4-FFF2-40B4-BE49-F238E27FC236}">
              <a16:creationId xmlns:a16="http://schemas.microsoft.com/office/drawing/2014/main" id="{202C6A2E-A28D-457E-B807-7CA2A17745B9}"/>
            </a:ext>
          </a:extLst>
        </cdr:cNvPr>
        <cdr:cNvSpPr txBox="1"/>
      </cdr:nvSpPr>
      <cdr:spPr>
        <a:xfrm xmlns:a="http://schemas.openxmlformats.org/drawingml/2006/main">
          <a:off x="487714" y="244878"/>
          <a:ext cx="1105063" cy="4659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lIns="0" tIns="0" rIns="0" bIns="0" rtlCol="0"/>
        <a:lstStyle xmlns:a="http://schemas.openxmlformats.org/drawingml/2006/main"/>
        <a:p xmlns:a="http://schemas.openxmlformats.org/drawingml/2006/main">
          <a:r>
            <a:rPr lang="ja-JP" altLang="en-US" sz="1600" dirty="0"/>
            <a:t>［百万円］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24B590-6F1B-468E-88E4-D61550CB1213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084C9D-3319-42E3-A643-F19F36E08F2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9676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 dirty="0"/>
              <a:t>今回検討した酪農地域モデルの条件を表に示します。地域の飼育頭数を乳牛・肉牛の経産牛をそれぞれ</a:t>
            </a:r>
            <a:r>
              <a:rPr kumimoji="1" lang="en-US" altLang="ja-JP" dirty="0"/>
              <a:t>1</a:t>
            </a:r>
            <a:r>
              <a:rPr kumimoji="1" lang="ja-JP" altLang="en-US" dirty="0"/>
              <a:t>万頭、育成牛は畜産統計の比率から乳牛</a:t>
            </a:r>
            <a:r>
              <a:rPr kumimoji="1" lang="en-US" altLang="ja-JP" dirty="0"/>
              <a:t>8248</a:t>
            </a:r>
            <a:r>
              <a:rPr kumimoji="1" lang="ja-JP" altLang="en-US" dirty="0"/>
              <a:t>頭、肉牛</a:t>
            </a:r>
            <a:r>
              <a:rPr kumimoji="1" lang="en-US" altLang="ja-JP" dirty="0"/>
              <a:t>9084</a:t>
            </a:r>
            <a:r>
              <a:rPr kumimoji="1" lang="ja-JP" altLang="en-US" dirty="0"/>
              <a:t>頭の計</a:t>
            </a:r>
            <a:r>
              <a:rPr kumimoji="1" lang="en-US" altLang="ja-JP" dirty="0"/>
              <a:t>37332</a:t>
            </a:r>
            <a:r>
              <a:rPr kumimoji="1" lang="ja-JP" altLang="en-US" dirty="0"/>
              <a:t>頭を飼育しているものとします。また、モデル地域の糞尿の処理方法について、</a:t>
            </a:r>
            <a:r>
              <a:rPr kumimoji="1" lang="en-US" altLang="ja-JP" dirty="0"/>
              <a:t>BGP</a:t>
            </a:r>
            <a:r>
              <a:rPr kumimoji="1" lang="ja-JP" altLang="en-US" dirty="0"/>
              <a:t>導入前はスラリー状糞尿であるの乳牛経産牛のみ固液分離による堆肥化液肥化、そのほかは堆肥化処理を行っていたが、</a:t>
            </a:r>
            <a:r>
              <a:rPr kumimoji="1" lang="en-US" altLang="ja-JP" dirty="0"/>
              <a:t>BGP</a:t>
            </a:r>
            <a:r>
              <a:rPr kumimoji="1" lang="ja-JP" altLang="en-US" dirty="0"/>
              <a:t>導入後は</a:t>
            </a:r>
            <a:endParaRPr kumimoji="1" lang="en-US" altLang="ja-JP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084C9D-3319-42E3-A643-F19F36E08F28}" type="slidenum">
              <a:rPr kumimoji="1" lang="ja-JP" altLang="en-US" smtClean="0"/>
              <a:t>3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074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7EFBA44-1F9D-44EC-A5FF-5A1103DF7F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403004C5-3196-485F-89C9-C1526E86CCA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B88DA2E-0BE1-4417-AE76-C4ED78D59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6E305F06-7231-4CF9-ACC0-640F69E1B1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2A73383-0111-4A39-9D5B-8AA94ADFB8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2762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BD1F24-8771-4A59-8CC6-9BD8D10FC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70D27A87-5D85-41B1-8276-564D8FF163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D564FA4-E724-44F5-AC01-4F4A47027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4FA472AF-E5BB-4573-9F86-A53DDB7DF8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DC2B60-9692-4FA4-9F51-6582D321A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69830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0C6D5B45-FEA2-438A-9147-D1764A1B00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3BB5AF54-340D-44EB-B06A-FF95A12A9C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AC7BA20-8BE1-441A-943C-3C8D7ECC8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C4209-3CF4-4241-909E-01A131313E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6D5C2D73-1CDA-4758-A5DD-44F9FD8B3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159339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C2E2C4F-17A7-41DB-AB89-7D6065721E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C970599-1877-44FE-81BE-361EA4AA6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BC63ED5-AC7A-49AA-B66A-8AD80371D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4FADE8-D8E1-46EB-A535-0A9779B2E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FC5AC8E-B92E-46E4-8AAD-67DD74E5B0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83864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6646148-A4F1-4E97-96AA-A482D43424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59CAADC3-2982-4224-91A1-9C87BD588F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1766C0E-2686-4BCE-869D-753BF3477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51ECFE0-C515-42C1-82B2-EFB5CD6E2E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35C59E-0CC6-4509-9C88-65943A281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540303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0522BB-4623-4963-BA5D-8E1447A4E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B3FBCE5A-14E4-4481-97EE-13CCC846E7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38EE12CF-F1FD-4123-84AA-E6C164ECD2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4B1A58E-4037-4D2D-A495-5EFA3C3624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C73AA85-7177-4FBD-A073-1482B729B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B3C1F22E-3E2F-4E36-A8E5-AE67C04639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10506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7921DB3-E47A-4164-8AA9-F92C0EB39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35A1F67-F685-49EE-99C6-496A8CC115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4699CD7-5344-4157-81FD-BCF25C2019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0CE27192-A0F7-49AC-9F52-3220CEBB1D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F0E55B55-D4BF-4C1C-8541-AD62FF4E998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31423CAD-F3B3-448B-A8B8-1DF24B09A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D2141294-7214-4768-BBC1-F37AA2C6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3DC36F25-D252-4695-9E51-A441042B6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974137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平行四辺形 5">
            <a:extLst>
              <a:ext uri="{FF2B5EF4-FFF2-40B4-BE49-F238E27FC236}">
                <a16:creationId xmlns:a16="http://schemas.microsoft.com/office/drawing/2014/main" id="{F9EB03B6-D56A-4106-8169-D4371F853F1F}"/>
              </a:ext>
            </a:extLst>
          </p:cNvPr>
          <p:cNvSpPr/>
          <p:nvPr userDrawn="1"/>
        </p:nvSpPr>
        <p:spPr>
          <a:xfrm>
            <a:off x="4815" y="45896"/>
            <a:ext cx="11455665" cy="796173"/>
          </a:xfrm>
          <a:custGeom>
            <a:avLst/>
            <a:gdLst>
              <a:gd name="connsiteX0" fmla="*/ 0 w 7406640"/>
              <a:gd name="connsiteY0" fmla="*/ 745725 h 745725"/>
              <a:gd name="connsiteX1" fmla="*/ 669012 w 7406640"/>
              <a:gd name="connsiteY1" fmla="*/ 0 h 745725"/>
              <a:gd name="connsiteX2" fmla="*/ 7406640 w 7406640"/>
              <a:gd name="connsiteY2" fmla="*/ 0 h 745725"/>
              <a:gd name="connsiteX3" fmla="*/ 6737628 w 7406640"/>
              <a:gd name="connsiteY3" fmla="*/ 745725 h 745725"/>
              <a:gd name="connsiteX4" fmla="*/ 0 w 7406640"/>
              <a:gd name="connsiteY4" fmla="*/ 745725 h 745725"/>
              <a:gd name="connsiteX0" fmla="*/ 1548 w 7408188"/>
              <a:gd name="connsiteY0" fmla="*/ 745725 h 745725"/>
              <a:gd name="connsiteX1" fmla="*/ 0 w 7408188"/>
              <a:gd name="connsiteY1" fmla="*/ 0 h 745725"/>
              <a:gd name="connsiteX2" fmla="*/ 7408188 w 7408188"/>
              <a:gd name="connsiteY2" fmla="*/ 0 h 745725"/>
              <a:gd name="connsiteX3" fmla="*/ 6739176 w 7408188"/>
              <a:gd name="connsiteY3" fmla="*/ 745725 h 745725"/>
              <a:gd name="connsiteX4" fmla="*/ 1548 w 7408188"/>
              <a:gd name="connsiteY4" fmla="*/ 745725 h 7457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08188" h="745725">
                <a:moveTo>
                  <a:pt x="1548" y="745725"/>
                </a:moveTo>
                <a:lnTo>
                  <a:pt x="0" y="0"/>
                </a:lnTo>
                <a:lnTo>
                  <a:pt x="7408188" y="0"/>
                </a:lnTo>
                <a:lnTo>
                  <a:pt x="6739176" y="745725"/>
                </a:lnTo>
                <a:lnTo>
                  <a:pt x="1548" y="745725"/>
                </a:lnTo>
                <a:close/>
              </a:path>
            </a:pathLst>
          </a:custGeom>
          <a:solidFill>
            <a:srgbClr val="09ADB5"/>
          </a:solidFill>
          <a:ln>
            <a:solidFill>
              <a:srgbClr val="09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D3A1846-BDD7-4AE2-BAF7-D68B8E462D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32079"/>
            <a:ext cx="12178013" cy="745725"/>
          </a:xfrm>
        </p:spPr>
        <p:txBody>
          <a:bodyPr anchor="b"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kumimoji="1" lang="ja-JP" altLang="en-US" dirty="0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53A47D08-E72D-47F4-955E-90225D014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CD936C7C-A129-4ED9-B518-CFD39E4949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718655C1-87CF-4714-868A-CE3213863C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直角三角形 6">
            <a:extLst>
              <a:ext uri="{FF2B5EF4-FFF2-40B4-BE49-F238E27FC236}">
                <a16:creationId xmlns:a16="http://schemas.microsoft.com/office/drawing/2014/main" id="{6FD1989A-455F-4C21-9F78-9686C6AC12D1}"/>
              </a:ext>
            </a:extLst>
          </p:cNvPr>
          <p:cNvSpPr/>
          <p:nvPr userDrawn="1"/>
        </p:nvSpPr>
        <p:spPr>
          <a:xfrm rot="16200000">
            <a:off x="11130555" y="5799601"/>
            <a:ext cx="1472650" cy="624548"/>
          </a:xfrm>
          <a:prstGeom prst="rtTriangle">
            <a:avLst/>
          </a:prstGeom>
          <a:solidFill>
            <a:srgbClr val="09ADB5"/>
          </a:solidFill>
          <a:ln>
            <a:solidFill>
              <a:srgbClr val="09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平行四辺形 8">
            <a:extLst>
              <a:ext uri="{FF2B5EF4-FFF2-40B4-BE49-F238E27FC236}">
                <a16:creationId xmlns:a16="http://schemas.microsoft.com/office/drawing/2014/main" id="{E96FA9B5-6753-4C65-AC56-0A025C581D69}"/>
              </a:ext>
            </a:extLst>
          </p:cNvPr>
          <p:cNvSpPr/>
          <p:nvPr userDrawn="1"/>
        </p:nvSpPr>
        <p:spPr>
          <a:xfrm>
            <a:off x="127449" y="6756209"/>
            <a:ext cx="11401557" cy="55895"/>
          </a:xfrm>
          <a:prstGeom prst="parallelogram">
            <a:avLst>
              <a:gd name="adj" fmla="val 42688"/>
            </a:avLst>
          </a:prstGeom>
          <a:solidFill>
            <a:srgbClr val="09ADB5"/>
          </a:solidFill>
          <a:ln>
            <a:solidFill>
              <a:srgbClr val="09AD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35734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F475F9D6-C234-430E-83CF-B87D3D3E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1B157A31-4691-4929-BED3-59919427B6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FEDD1B07-B0D3-418F-9647-F4545DE4E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5206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39BD19A-4838-4953-A175-696A4026A8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4AE83822-9300-4931-A2F8-BF76E99B28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3741221-4D25-44AF-8D89-DB69E6C9BA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86114D8-E0B7-42B4-AE28-1978DEEC89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2ABB1D49-7B69-420F-8C63-B933706930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81E5580-D614-4126-84DC-F0CA5A0463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49594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E1A00E8-DB09-464F-B993-D47151624C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662E68-43CC-4BE6-9C5B-D514B41C63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BE58BFF4-320B-4A28-AE25-9C2DB16B3D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A347FA26-1FF1-4188-A2C8-0FB5D9E803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B56DDFEE-5161-41F6-8949-CA309C4F0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75EE9524-B1CF-44B1-8FDF-FE0E5841D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98574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0421FF22-F0D4-4EB1-966F-8EA7405596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6CEEA27-0F7A-4150-B05A-7CFD1000A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92A0E5F-595B-408A-BBA8-C21C817A46F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8FAA2-066D-4F27-A30D-2C3389EF1118}" type="datetimeFigureOut">
              <a:rPr kumimoji="1" lang="ja-JP" altLang="en-US" smtClean="0"/>
              <a:t>2021/10/4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F59D8866-85CD-4E9A-86DF-4767B095D3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96B48F4-4EBB-4F24-955F-8E756F4B7C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F62208-97FA-4A28-89FC-434152F00BC4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70983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楕円 18">
            <a:extLst>
              <a:ext uri="{FF2B5EF4-FFF2-40B4-BE49-F238E27FC236}">
                <a16:creationId xmlns:a16="http://schemas.microsoft.com/office/drawing/2014/main" id="{8531F2D3-8D2F-4D35-9611-0C0D41297941}"/>
              </a:ext>
            </a:extLst>
          </p:cNvPr>
          <p:cNvSpPr/>
          <p:nvPr/>
        </p:nvSpPr>
        <p:spPr>
          <a:xfrm rot="5400000">
            <a:off x="6069433" y="758980"/>
            <a:ext cx="1338319" cy="8029160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8" name="グループ化 17">
            <a:extLst>
              <a:ext uri="{FF2B5EF4-FFF2-40B4-BE49-F238E27FC236}">
                <a16:creationId xmlns:a16="http://schemas.microsoft.com/office/drawing/2014/main" id="{A6A29D01-B6EE-42D1-96EC-614812E80906}"/>
              </a:ext>
            </a:extLst>
          </p:cNvPr>
          <p:cNvGrpSpPr/>
          <p:nvPr/>
        </p:nvGrpSpPr>
        <p:grpSpPr>
          <a:xfrm>
            <a:off x="114301" y="-152598"/>
            <a:ext cx="11701156" cy="6984315"/>
            <a:chOff x="4182192" y="2745628"/>
            <a:chExt cx="9187552" cy="5483972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4" name="楕円 3">
              <a:extLst>
                <a:ext uri="{FF2B5EF4-FFF2-40B4-BE49-F238E27FC236}">
                  <a16:creationId xmlns:a16="http://schemas.microsoft.com/office/drawing/2014/main" id="{96404B97-52F1-444D-85E8-972367EABC6F}"/>
                </a:ext>
              </a:extLst>
            </p:cNvPr>
            <p:cNvSpPr/>
            <p:nvPr/>
          </p:nvSpPr>
          <p:spPr>
            <a:xfrm>
              <a:off x="4182192" y="4368301"/>
              <a:ext cx="2260600" cy="1655762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楕円 4">
              <a:extLst>
                <a:ext uri="{FF2B5EF4-FFF2-40B4-BE49-F238E27FC236}">
                  <a16:creationId xmlns:a16="http://schemas.microsoft.com/office/drawing/2014/main" id="{44655553-FC3F-4259-996A-5AF126EF8259}"/>
                </a:ext>
              </a:extLst>
            </p:cNvPr>
            <p:cNvSpPr/>
            <p:nvPr/>
          </p:nvSpPr>
          <p:spPr>
            <a:xfrm rot="2362669">
              <a:off x="4683785" y="2745628"/>
              <a:ext cx="2508250" cy="330478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" name="楕円 5">
              <a:extLst>
                <a:ext uri="{FF2B5EF4-FFF2-40B4-BE49-F238E27FC236}">
                  <a16:creationId xmlns:a16="http://schemas.microsoft.com/office/drawing/2014/main" id="{8788FE6F-15E2-49E4-A193-1BE78771533F}"/>
                </a:ext>
              </a:extLst>
            </p:cNvPr>
            <p:cNvSpPr/>
            <p:nvPr/>
          </p:nvSpPr>
          <p:spPr>
            <a:xfrm>
              <a:off x="11722798" y="4184333"/>
              <a:ext cx="1271499" cy="2673667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" name="楕円 6">
              <a:extLst>
                <a:ext uri="{FF2B5EF4-FFF2-40B4-BE49-F238E27FC236}">
                  <a16:creationId xmlns:a16="http://schemas.microsoft.com/office/drawing/2014/main" id="{9881CD4D-1D94-4004-946E-435638C283DE}"/>
                </a:ext>
              </a:extLst>
            </p:cNvPr>
            <p:cNvSpPr/>
            <p:nvPr/>
          </p:nvSpPr>
          <p:spPr>
            <a:xfrm>
              <a:off x="5883990" y="4945607"/>
              <a:ext cx="1502678" cy="3283993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8" name="楕円 7">
              <a:extLst>
                <a:ext uri="{FF2B5EF4-FFF2-40B4-BE49-F238E27FC236}">
                  <a16:creationId xmlns:a16="http://schemas.microsoft.com/office/drawing/2014/main" id="{110C3ECD-6A71-494D-8B8C-19C4FE1379E8}"/>
                </a:ext>
              </a:extLst>
            </p:cNvPr>
            <p:cNvSpPr/>
            <p:nvPr/>
          </p:nvSpPr>
          <p:spPr>
            <a:xfrm>
              <a:off x="9796945" y="6309042"/>
              <a:ext cx="1638300" cy="109791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楕円 8">
              <a:extLst>
                <a:ext uri="{FF2B5EF4-FFF2-40B4-BE49-F238E27FC236}">
                  <a16:creationId xmlns:a16="http://schemas.microsoft.com/office/drawing/2014/main" id="{2021C3E4-995B-4769-8FF8-D6E5268A04AD}"/>
                </a:ext>
              </a:extLst>
            </p:cNvPr>
            <p:cNvSpPr/>
            <p:nvPr/>
          </p:nvSpPr>
          <p:spPr>
            <a:xfrm rot="1588341">
              <a:off x="6680982" y="3562194"/>
              <a:ext cx="1460500" cy="438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0" name="楕円 9">
              <a:extLst>
                <a:ext uri="{FF2B5EF4-FFF2-40B4-BE49-F238E27FC236}">
                  <a16:creationId xmlns:a16="http://schemas.microsoft.com/office/drawing/2014/main" id="{18A3E12B-08CE-458E-87A0-BDC6FE04632A}"/>
                </a:ext>
              </a:extLst>
            </p:cNvPr>
            <p:cNvSpPr/>
            <p:nvPr/>
          </p:nvSpPr>
          <p:spPr>
            <a:xfrm>
              <a:off x="4610100" y="3012596"/>
              <a:ext cx="1460500" cy="43815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1" name="四角形: 角を丸くする 10">
              <a:extLst>
                <a:ext uri="{FF2B5EF4-FFF2-40B4-BE49-F238E27FC236}">
                  <a16:creationId xmlns:a16="http://schemas.microsoft.com/office/drawing/2014/main" id="{2DD0FAC9-B370-4F4A-BC7F-8AACF97787AF}"/>
                </a:ext>
              </a:extLst>
            </p:cNvPr>
            <p:cNvSpPr/>
            <p:nvPr/>
          </p:nvSpPr>
          <p:spPr>
            <a:xfrm>
              <a:off x="6337300" y="4302895"/>
              <a:ext cx="6386845" cy="2702741"/>
            </a:xfrm>
            <a:prstGeom prst="round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2" name="楕円 11">
              <a:extLst>
                <a:ext uri="{FF2B5EF4-FFF2-40B4-BE49-F238E27FC236}">
                  <a16:creationId xmlns:a16="http://schemas.microsoft.com/office/drawing/2014/main" id="{9A8913AA-EB9B-4C49-9464-E84D4BA653CD}"/>
                </a:ext>
              </a:extLst>
            </p:cNvPr>
            <p:cNvSpPr/>
            <p:nvPr/>
          </p:nvSpPr>
          <p:spPr>
            <a:xfrm>
              <a:off x="11389088" y="5052740"/>
              <a:ext cx="1397015" cy="3162300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3" name="矢印: 環状 12">
              <a:extLst>
                <a:ext uri="{FF2B5EF4-FFF2-40B4-BE49-F238E27FC236}">
                  <a16:creationId xmlns:a16="http://schemas.microsoft.com/office/drawing/2014/main" id="{65D10297-8382-4238-84C7-3AB02746226C}"/>
                </a:ext>
              </a:extLst>
            </p:cNvPr>
            <p:cNvSpPr/>
            <p:nvPr/>
          </p:nvSpPr>
          <p:spPr>
            <a:xfrm rot="13971772" flipV="1">
              <a:off x="11620925" y="4440676"/>
              <a:ext cx="2061502" cy="1218334"/>
            </a:xfrm>
            <a:prstGeom prst="circularArrow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楕円 13">
              <a:extLst>
                <a:ext uri="{FF2B5EF4-FFF2-40B4-BE49-F238E27FC236}">
                  <a16:creationId xmlns:a16="http://schemas.microsoft.com/office/drawing/2014/main" id="{0A57D300-27DE-40CF-9C2F-98F951C7F7B8}"/>
                </a:ext>
              </a:extLst>
            </p:cNvPr>
            <p:cNvSpPr/>
            <p:nvPr/>
          </p:nvSpPr>
          <p:spPr>
            <a:xfrm rot="485656">
              <a:off x="13113990" y="5435918"/>
              <a:ext cx="255754" cy="81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5" name="楕円 14">
              <a:extLst>
                <a:ext uri="{FF2B5EF4-FFF2-40B4-BE49-F238E27FC236}">
                  <a16:creationId xmlns:a16="http://schemas.microsoft.com/office/drawing/2014/main" id="{4D276919-6A42-42D3-B785-E06279BD9167}"/>
                </a:ext>
              </a:extLst>
            </p:cNvPr>
            <p:cNvSpPr/>
            <p:nvPr/>
          </p:nvSpPr>
          <p:spPr>
            <a:xfrm rot="485656">
              <a:off x="10807713" y="6758541"/>
              <a:ext cx="255754" cy="81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6" name="楕円 15">
              <a:extLst>
                <a:ext uri="{FF2B5EF4-FFF2-40B4-BE49-F238E27FC236}">
                  <a16:creationId xmlns:a16="http://schemas.microsoft.com/office/drawing/2014/main" id="{687A8F7F-F0EE-4D42-B96A-B5395476D9B4}"/>
                </a:ext>
              </a:extLst>
            </p:cNvPr>
            <p:cNvSpPr/>
            <p:nvPr/>
          </p:nvSpPr>
          <p:spPr>
            <a:xfrm rot="485656">
              <a:off x="10320143" y="6758541"/>
              <a:ext cx="255754" cy="815446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3" name="字幕 2">
            <a:extLst>
              <a:ext uri="{FF2B5EF4-FFF2-40B4-BE49-F238E27FC236}">
                <a16:creationId xmlns:a16="http://schemas.microsoft.com/office/drawing/2014/main" id="{7823DB7A-4F1A-4E32-A519-AEA53596B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kumimoji="1" lang="ja-JP" altLang="en-US" b="1" dirty="0"/>
              <a:t>酪農＋</a:t>
            </a:r>
            <a:r>
              <a:rPr lang="ja-JP" altLang="en-US" b="1" dirty="0"/>
              <a:t>畑作</a:t>
            </a:r>
            <a:r>
              <a:rPr kumimoji="1" lang="ja-JP" altLang="en-US" b="1" dirty="0"/>
              <a:t>地域におけるバイオガスプラントモデルの</a:t>
            </a:r>
            <a:endParaRPr kumimoji="1" lang="en-US" altLang="ja-JP" b="1" dirty="0"/>
          </a:p>
          <a:p>
            <a:r>
              <a:rPr kumimoji="1" lang="ja-JP" altLang="en-US" b="1" dirty="0"/>
              <a:t>環境・経済解析</a:t>
            </a:r>
            <a:endParaRPr kumimoji="1" lang="en-US" altLang="ja-JP" b="1" dirty="0"/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A7624B47-26BB-4B90-8398-12F45F4B4DB1}"/>
              </a:ext>
            </a:extLst>
          </p:cNvPr>
          <p:cNvSpPr/>
          <p:nvPr/>
        </p:nvSpPr>
        <p:spPr>
          <a:xfrm>
            <a:off x="2743200" y="4569765"/>
            <a:ext cx="6705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ja-JP" altLang="en-US" sz="2400" b="1" dirty="0"/>
              <a:t>北海道電力</a:t>
            </a:r>
            <a:r>
              <a:rPr lang="en-US" altLang="ja-JP" sz="2400" b="1" dirty="0"/>
              <a:t>(</a:t>
            </a:r>
            <a:r>
              <a:rPr lang="ja-JP" altLang="en-US" sz="2400" b="1" dirty="0"/>
              <a:t>株</a:t>
            </a:r>
            <a:r>
              <a:rPr lang="en-US" altLang="ja-JP" sz="2400" b="1" dirty="0"/>
              <a:t>)</a:t>
            </a:r>
            <a:r>
              <a:rPr lang="ja-JP" altLang="en-US" sz="2400" b="1" dirty="0"/>
              <a:t> 総合研究所 戦略統括グループ</a:t>
            </a:r>
            <a:endParaRPr lang="en-US" altLang="ja-JP" sz="2400" b="1" dirty="0"/>
          </a:p>
          <a:p>
            <a:pPr algn="ctr"/>
            <a:r>
              <a:rPr lang="ja-JP" altLang="en-US" sz="2400" b="1" dirty="0"/>
              <a:t>                                             　　　和田 年弘</a:t>
            </a:r>
            <a:endParaRPr lang="ja-JP" altLang="en-US" sz="2400" dirty="0"/>
          </a:p>
        </p:txBody>
      </p:sp>
      <p:sp>
        <p:nvSpPr>
          <p:cNvPr id="20" name="楕円 19">
            <a:extLst>
              <a:ext uri="{FF2B5EF4-FFF2-40B4-BE49-F238E27FC236}">
                <a16:creationId xmlns:a16="http://schemas.microsoft.com/office/drawing/2014/main" id="{2E8595F7-96AE-4E8E-9AA9-D4279A1FCDF6}"/>
              </a:ext>
            </a:extLst>
          </p:cNvPr>
          <p:cNvSpPr/>
          <p:nvPr/>
        </p:nvSpPr>
        <p:spPr>
          <a:xfrm rot="5400000">
            <a:off x="6467161" y="-2336054"/>
            <a:ext cx="377627" cy="815627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D7EE68AE-1104-4F0C-82BF-C20A5E0750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r>
              <a:rPr kumimoji="1" lang="ja-JP" altLang="en-US" b="1" dirty="0"/>
              <a:t>農業系バイオマス</a:t>
            </a:r>
            <a:br>
              <a:rPr kumimoji="1" lang="en-US" altLang="ja-JP" b="1" dirty="0"/>
            </a:br>
            <a:r>
              <a:rPr kumimoji="1" lang="ja-JP" altLang="en-US" b="1" dirty="0"/>
              <a:t>成果報告</a:t>
            </a:r>
          </a:p>
        </p:txBody>
      </p:sp>
    </p:spTree>
    <p:extLst>
      <p:ext uri="{BB962C8B-B14F-4D97-AF65-F5344CB8AC3E}">
        <p14:creationId xmlns:p14="http://schemas.microsoft.com/office/powerpoint/2010/main" val="19682660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その他効果：地域全体への効果</a:t>
            </a:r>
            <a:endParaRPr kumimoji="1" lang="ja-JP" altLang="en-US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8BF2070C-2820-4BDA-98DE-D650302768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2505" y="877804"/>
            <a:ext cx="9728433" cy="5848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2912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r>
              <a:rPr kumimoji="1" lang="ja-JP" altLang="en-US" dirty="0"/>
              <a:t>町検討まとめ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A5B2B3-0D2A-4B71-965A-BAFE3AFCF475}"/>
              </a:ext>
            </a:extLst>
          </p:cNvPr>
          <p:cNvSpPr/>
          <p:nvPr/>
        </p:nvSpPr>
        <p:spPr>
          <a:xfrm>
            <a:off x="94304" y="877804"/>
            <a:ext cx="11754795" cy="5247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ja-JP" altLang="ja-JP" sz="3200" b="1" u="sng" kern="100" dirty="0">
                <a:latin typeface="+mn-ea"/>
                <a:cs typeface="Times New Roman" panose="02020603050405020304" pitchFamily="18" charset="0"/>
              </a:rPr>
              <a:t>酪農と</a:t>
            </a:r>
            <a:r>
              <a:rPr lang="ja-JP" altLang="en-US" sz="3200" b="1" u="sng" kern="100" dirty="0">
                <a:latin typeface="+mn-ea"/>
                <a:cs typeface="Times New Roman" panose="02020603050405020304" pitchFamily="18" charset="0"/>
              </a:rPr>
              <a:t>畑作</a:t>
            </a:r>
            <a:r>
              <a:rPr lang="ja-JP" altLang="ja-JP" sz="3200" b="1" u="sng" kern="100" dirty="0">
                <a:latin typeface="+mn-ea"/>
                <a:cs typeface="Times New Roman" panose="02020603050405020304" pitchFamily="18" charset="0"/>
              </a:rPr>
              <a:t>が盛んな</a:t>
            </a:r>
            <a:r>
              <a:rPr lang="en-US" altLang="ja-JP" sz="3200" b="1" u="sng" kern="100" dirty="0">
                <a:latin typeface="+mn-ea"/>
                <a:cs typeface="Times New Roman" panose="02020603050405020304" pitchFamily="18" charset="0"/>
              </a:rPr>
              <a:t>B</a:t>
            </a:r>
            <a:r>
              <a:rPr lang="ja-JP" altLang="ja-JP" sz="3200" b="1" u="sng" kern="100" dirty="0">
                <a:latin typeface="+mn-ea"/>
                <a:cs typeface="Times New Roman" panose="02020603050405020304" pitchFamily="18" charset="0"/>
              </a:rPr>
              <a:t>町</a:t>
            </a:r>
            <a:r>
              <a:rPr lang="ja-JP" altLang="en-US" sz="3200" b="1" u="sng" kern="100" dirty="0">
                <a:latin typeface="+mn-ea"/>
                <a:cs typeface="Times New Roman" panose="02020603050405020304" pitchFamily="18" charset="0"/>
              </a:rPr>
              <a:t>の</a:t>
            </a:r>
            <a:r>
              <a:rPr lang="en-US" altLang="ja-JP" sz="3200" b="1" u="sng" kern="100" dirty="0">
                <a:latin typeface="+mn-ea"/>
                <a:cs typeface="Times New Roman" panose="02020603050405020304" pitchFamily="18" charset="0"/>
              </a:rPr>
              <a:t>1,200</a:t>
            </a:r>
            <a:r>
              <a:rPr lang="ja-JP" altLang="en-US" sz="3200" b="1" u="sng" kern="100" dirty="0">
                <a:latin typeface="+mn-ea"/>
                <a:cs typeface="Times New Roman" panose="02020603050405020304" pitchFamily="18" charset="0"/>
              </a:rPr>
              <a:t>頭規模</a:t>
            </a:r>
            <a:r>
              <a:rPr lang="en-US" altLang="ja-JP" sz="3200" b="1" u="sng" kern="100" dirty="0">
                <a:latin typeface="+mn-ea"/>
                <a:cs typeface="Times New Roman" panose="02020603050405020304" pitchFamily="18" charset="0"/>
              </a:rPr>
              <a:t>BGP5</a:t>
            </a:r>
            <a:r>
              <a:rPr lang="ja-JP" altLang="en-US" sz="3200" b="1" u="sng" kern="100" dirty="0">
                <a:latin typeface="+mn-ea"/>
                <a:cs typeface="Times New Roman" panose="02020603050405020304" pitchFamily="18" charset="0"/>
              </a:rPr>
              <a:t>基</a:t>
            </a:r>
            <a:r>
              <a:rPr lang="ja-JP" altLang="ja-JP" sz="3200" b="1" u="sng" kern="100" dirty="0">
                <a:latin typeface="+mn-ea"/>
                <a:cs typeface="Times New Roman" panose="02020603050405020304" pitchFamily="18" charset="0"/>
              </a:rPr>
              <a:t>導入</a:t>
            </a:r>
            <a:r>
              <a:rPr lang="ja-JP" altLang="en-US" sz="3200" b="1" u="sng" kern="100" dirty="0">
                <a:latin typeface="+mn-ea"/>
                <a:cs typeface="Times New Roman" panose="02020603050405020304" pitchFamily="18" charset="0"/>
              </a:rPr>
              <a:t>結果</a:t>
            </a:r>
            <a:endParaRPr lang="en-US" altLang="ja-JP" sz="3200" b="1" u="sng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en-US" altLang="ja-JP" sz="11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〇</a:t>
            </a:r>
            <a:r>
              <a:rPr lang="ja-JP" altLang="en-US" sz="2800" b="1" u="sng" kern="100" dirty="0">
                <a:latin typeface="+mn-ea"/>
                <a:cs typeface="Times New Roman" panose="02020603050405020304" pitchFamily="18" charset="0"/>
              </a:rPr>
              <a:t>経済性</a:t>
            </a:r>
            <a:endParaRPr lang="en-US" altLang="ja-JP" sz="2800" b="1" u="sng" kern="1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酪農家、プラント事業者ともに経済的なメリットを享受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可能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アウトソーシングや地域内資源活用増加による、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　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地域経済の活性化効果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を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確認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en-US" altLang="ja-JP" sz="2800" kern="100" dirty="0">
                <a:latin typeface="+mn-ea"/>
                <a:cs typeface="Times New Roman" panose="02020603050405020304" pitchFamily="18" charset="0"/>
              </a:rPr>
              <a:t>BGP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の収益による地域経済への効果は限定的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肥料等で域外流出していた酪農家支出の削減等</a:t>
            </a:r>
            <a:r>
              <a:rPr lang="ja-JP" altLang="en-US" sz="2800" kern="100" dirty="0">
                <a:latin typeface="+mn-ea"/>
                <a:cs typeface="Times New Roman" panose="02020603050405020304" pitchFamily="18" charset="0"/>
              </a:rPr>
              <a:t>が主な</a:t>
            </a:r>
            <a:r>
              <a:rPr lang="ja-JP" altLang="ja-JP" sz="2800" kern="100" dirty="0">
                <a:latin typeface="+mn-ea"/>
                <a:cs typeface="Times New Roman" panose="02020603050405020304" pitchFamily="18" charset="0"/>
              </a:rPr>
              <a:t>原資</a:t>
            </a:r>
            <a:endParaRPr lang="en-US" altLang="ja-JP" sz="2800" kern="100" dirty="0">
              <a:latin typeface="+mn-ea"/>
              <a:cs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endParaRPr lang="ja-JP" altLang="ja-JP" sz="2000" kern="100" dirty="0">
              <a:latin typeface="+mn-ea"/>
              <a:cs typeface="Times New Roman" panose="02020603050405020304" pitchFamily="18" charset="0"/>
            </a:endParaRPr>
          </a:p>
          <a:p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〇</a:t>
            </a:r>
            <a:r>
              <a:rPr lang="ja-JP" altLang="en-US" sz="2800" b="1" u="sng" dirty="0">
                <a:latin typeface="+mn-ea"/>
                <a:cs typeface="Times New Roman" panose="02020603050405020304" pitchFamily="18" charset="0"/>
              </a:rPr>
              <a:t>環境</a:t>
            </a:r>
            <a:endParaRPr lang="en-US" altLang="ja-JP" sz="2800" b="1" u="sng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GHG</a:t>
            </a:r>
            <a:r>
              <a:rPr lang="ja-JP" altLang="ja-JP" sz="2800" dirty="0">
                <a:latin typeface="+mn-ea"/>
                <a:cs typeface="Times New Roman" panose="02020603050405020304" pitchFamily="18" charset="0"/>
              </a:rPr>
              <a:t>排出量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36,401t-CO2</a:t>
            </a:r>
            <a:r>
              <a:rPr lang="ja-JP" altLang="ja-JP" sz="2800" dirty="0">
                <a:latin typeface="+mn-ea"/>
                <a:cs typeface="Times New Roman" panose="02020603050405020304" pitchFamily="18" charset="0"/>
              </a:rPr>
              <a:t>の削減</a:t>
            </a:r>
            <a:endParaRPr lang="en-US" altLang="ja-JP" sz="2800" dirty="0">
              <a:latin typeface="+mn-ea"/>
              <a:cs typeface="Times New Roman" panose="02020603050405020304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ja-JP" altLang="ja-JP" sz="2800" dirty="0">
                <a:latin typeface="+mn-ea"/>
                <a:cs typeface="Times New Roman" panose="02020603050405020304" pitchFamily="18" charset="0"/>
              </a:rPr>
              <a:t>窒素溶脱量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54t</a:t>
            </a:r>
            <a:r>
              <a:rPr lang="ja-JP" altLang="en-US" sz="2800" dirty="0">
                <a:latin typeface="+mn-ea"/>
                <a:cs typeface="Times New Roman" panose="02020603050405020304" pitchFamily="18" charset="0"/>
              </a:rPr>
              <a:t>（現状の</a:t>
            </a:r>
            <a:r>
              <a:rPr lang="en-US" altLang="ja-JP" sz="2800" dirty="0">
                <a:latin typeface="+mn-ea"/>
                <a:cs typeface="Times New Roman" panose="02020603050405020304" pitchFamily="18" charset="0"/>
              </a:rPr>
              <a:t>+13</a:t>
            </a:r>
            <a:r>
              <a:rPr lang="ja-JP" altLang="en-US" sz="2800" dirty="0">
                <a:latin typeface="+mn-ea"/>
                <a:cs typeface="Times New Roman" panose="02020603050405020304" pitchFamily="18" charset="0"/>
              </a:rPr>
              <a:t>％）</a:t>
            </a:r>
            <a:r>
              <a:rPr lang="ja-JP" altLang="ja-JP" sz="2800" dirty="0">
                <a:latin typeface="+mn-ea"/>
                <a:cs typeface="Times New Roman" panose="02020603050405020304" pitchFamily="18" charset="0"/>
              </a:rPr>
              <a:t>の増加</a:t>
            </a:r>
            <a:endParaRPr lang="en-US" altLang="ja-JP" sz="2800" dirty="0">
              <a:latin typeface="+mn-ea"/>
              <a:cs typeface="Times New Roman" panose="02020603050405020304" pitchFamily="18" charset="0"/>
            </a:endParaRPr>
          </a:p>
          <a:p>
            <a:endParaRPr lang="en-US" altLang="ja-JP" sz="2000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3809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四角形: 角を丸くする 11">
            <a:extLst>
              <a:ext uri="{FF2B5EF4-FFF2-40B4-BE49-F238E27FC236}">
                <a16:creationId xmlns:a16="http://schemas.microsoft.com/office/drawing/2014/main" id="{402AE58D-94C0-458D-AFED-1EAB36BF4DE2}"/>
              </a:ext>
            </a:extLst>
          </p:cNvPr>
          <p:cNvSpPr/>
          <p:nvPr/>
        </p:nvSpPr>
        <p:spPr>
          <a:xfrm>
            <a:off x="86462" y="4552993"/>
            <a:ext cx="12055394" cy="407650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kumimoji="1" lang="ja-JP" altLang="en-US" sz="2000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地域への提案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D9A5B2B3-0D2A-4B71-965A-BAFE3AFCF475}"/>
              </a:ext>
            </a:extLst>
          </p:cNvPr>
          <p:cNvSpPr/>
          <p:nvPr/>
        </p:nvSpPr>
        <p:spPr>
          <a:xfrm>
            <a:off x="25501" y="847512"/>
            <a:ext cx="4719014" cy="461665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〇</a:t>
            </a:r>
            <a:r>
              <a:rPr lang="en-US" altLang="ja-JP" sz="2400" b="1" u="sng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BGP</a:t>
            </a:r>
            <a:r>
              <a:rPr lang="ja-JP" altLang="en-US" sz="2400" b="1" u="sng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導入後の炭素・窒素循環</a:t>
            </a:r>
            <a:endParaRPr lang="en-US" altLang="ja-JP" sz="2400" b="1" u="sng" dirty="0">
              <a:solidFill>
                <a:schemeClr val="tx1"/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EDC240C5-35DF-45B8-AEFD-C0CF6FE7968B}"/>
              </a:ext>
            </a:extLst>
          </p:cNvPr>
          <p:cNvSpPr/>
          <p:nvPr/>
        </p:nvSpPr>
        <p:spPr>
          <a:xfrm>
            <a:off x="196484" y="6013739"/>
            <a:ext cx="11324956" cy="70788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域内資金循環量の増加、増頭した家畜の飼料確保、雇用創出</a:t>
            </a:r>
            <a:r>
              <a:rPr lang="ja-JP" altLang="en-US" sz="20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今後課題となると考えられている</a:t>
            </a:r>
            <a:r>
              <a:rPr lang="en-US" altLang="ja-JP" sz="2000" b="1" dirty="0">
                <a:latin typeface="+mn-ea"/>
                <a:cs typeface="Times New Roman" panose="02020603050405020304" pitchFamily="18" charset="0"/>
              </a:rPr>
              <a:t>BGP</a:t>
            </a:r>
            <a:r>
              <a:rPr lang="ja-JP" altLang="ja-JP" sz="2000" b="1" dirty="0">
                <a:latin typeface="+mn-ea"/>
                <a:cs typeface="Times New Roman" panose="02020603050405020304" pitchFamily="18" charset="0"/>
              </a:rPr>
              <a:t>増設に伴い増加する消化液の散布場所の確保、地域の二酸化炭素吸収量増大</a:t>
            </a:r>
            <a:r>
              <a:rPr lang="ja-JP" altLang="en-US" sz="2000" b="1" dirty="0">
                <a:latin typeface="+mn-ea"/>
                <a:cs typeface="Times New Roman" panose="02020603050405020304" pitchFamily="18" charset="0"/>
              </a:rPr>
              <a:t>など</a:t>
            </a:r>
            <a:endParaRPr lang="en-US" altLang="ja-JP" sz="2000" b="1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76F8A6BC-A50A-49BE-B1B5-F95F866C274F}"/>
              </a:ext>
            </a:extLst>
          </p:cNvPr>
          <p:cNvSpPr/>
          <p:nvPr/>
        </p:nvSpPr>
        <p:spPr>
          <a:xfrm>
            <a:off x="0" y="5538193"/>
            <a:ext cx="30572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☆</a:t>
            </a:r>
            <a:r>
              <a:rPr lang="ja-JP" altLang="en-US" sz="2800" b="1" u="sng" dirty="0">
                <a:latin typeface="+mn-ea"/>
                <a:cs typeface="Times New Roman" panose="02020603050405020304" pitchFamily="18" charset="0"/>
              </a:rPr>
              <a:t>期待できる効果</a:t>
            </a:r>
            <a:endParaRPr lang="en-US" altLang="ja-JP" sz="2400" b="1" u="sng" dirty="0"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97AB8751-C850-469F-8129-6C88C8792CDD}"/>
              </a:ext>
            </a:extLst>
          </p:cNvPr>
          <p:cNvSpPr/>
          <p:nvPr/>
        </p:nvSpPr>
        <p:spPr>
          <a:xfrm>
            <a:off x="0" y="5047062"/>
            <a:ext cx="10477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☆</a:t>
            </a:r>
            <a:r>
              <a:rPr lang="ja-JP" altLang="en-US" sz="2800" b="1" u="sng" dirty="0">
                <a:latin typeface="+mn-ea"/>
                <a:cs typeface="Times New Roman" panose="02020603050405020304" pitchFamily="18" charset="0"/>
              </a:rPr>
              <a:t>地域への提案 </a:t>
            </a:r>
            <a:r>
              <a:rPr lang="ja-JP" altLang="en-US" sz="2800" b="1" dirty="0">
                <a:latin typeface="+mn-ea"/>
                <a:cs typeface="Times New Roman" panose="02020603050405020304" pitchFamily="18" charset="0"/>
              </a:rPr>
              <a:t>⇒ </a:t>
            </a:r>
            <a:r>
              <a:rPr lang="ja-JP" altLang="ja-JP" sz="2800" b="1" dirty="0">
                <a:solidFill>
                  <a:srgbClr val="FF0000"/>
                </a:solidFill>
                <a:latin typeface="+mn-ea"/>
                <a:cs typeface="Times New Roman" panose="02020603050405020304" pitchFamily="18" charset="0"/>
              </a:rPr>
              <a:t>域内における自給飼料の生産量増加</a:t>
            </a:r>
            <a:endParaRPr lang="en-US" altLang="ja-JP" sz="2800" b="1" dirty="0">
              <a:latin typeface="+mn-ea"/>
              <a:cs typeface="Times New Roman" panose="02020603050405020304" pitchFamily="18" charset="0"/>
            </a:endParaRPr>
          </a:p>
        </p:txBody>
      </p:sp>
      <p:pic>
        <p:nvPicPr>
          <p:cNvPr id="5" name="図 4">
            <a:extLst>
              <a:ext uri="{FF2B5EF4-FFF2-40B4-BE49-F238E27FC236}">
                <a16:creationId xmlns:a16="http://schemas.microsoft.com/office/drawing/2014/main" id="{0CDBE7AC-44A9-46C5-905B-CC7CBE3869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628"/>
          <a:stretch/>
        </p:blipFill>
        <p:spPr>
          <a:xfrm>
            <a:off x="154861" y="1229441"/>
            <a:ext cx="5334453" cy="3218344"/>
          </a:xfrm>
          <a:prstGeom prst="rect">
            <a:avLst/>
          </a:prstGeom>
        </p:spPr>
      </p:pic>
      <p:sp>
        <p:nvSpPr>
          <p:cNvPr id="11" name="二等辺三角形 10">
            <a:extLst>
              <a:ext uri="{FF2B5EF4-FFF2-40B4-BE49-F238E27FC236}">
                <a16:creationId xmlns:a16="http://schemas.microsoft.com/office/drawing/2014/main" id="{2DCAD5D1-7490-453A-A815-0CAB65A701B1}"/>
              </a:ext>
            </a:extLst>
          </p:cNvPr>
          <p:cNvSpPr/>
          <p:nvPr/>
        </p:nvSpPr>
        <p:spPr>
          <a:xfrm rot="19292859">
            <a:off x="799807" y="4254370"/>
            <a:ext cx="338198" cy="512005"/>
          </a:xfrm>
          <a:prstGeom prst="triangle">
            <a:avLst>
              <a:gd name="adj" fmla="val 931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F2FC5E3E-6568-41A2-BD44-D2A99CB4EF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126"/>
          <a:stretch/>
        </p:blipFill>
        <p:spPr>
          <a:xfrm>
            <a:off x="5544720" y="1223968"/>
            <a:ext cx="5334453" cy="3224331"/>
          </a:xfrm>
          <a:prstGeom prst="rect">
            <a:avLst/>
          </a:prstGeom>
        </p:spPr>
      </p:pic>
      <p:sp>
        <p:nvSpPr>
          <p:cNvPr id="15" name="二等辺三角形 14">
            <a:extLst>
              <a:ext uri="{FF2B5EF4-FFF2-40B4-BE49-F238E27FC236}">
                <a16:creationId xmlns:a16="http://schemas.microsoft.com/office/drawing/2014/main" id="{CC5439FB-A890-40B0-BECF-6F6A0FF1DFBA}"/>
              </a:ext>
            </a:extLst>
          </p:cNvPr>
          <p:cNvSpPr/>
          <p:nvPr/>
        </p:nvSpPr>
        <p:spPr>
          <a:xfrm rot="1206197">
            <a:off x="5781619" y="4154991"/>
            <a:ext cx="338198" cy="512005"/>
          </a:xfrm>
          <a:prstGeom prst="triangle">
            <a:avLst>
              <a:gd name="adj" fmla="val 93177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CF5E07C3-D2A1-45A0-B39B-5C0E1248F9B7}"/>
              </a:ext>
            </a:extLst>
          </p:cNvPr>
          <p:cNvSpPr/>
          <p:nvPr/>
        </p:nvSpPr>
        <p:spPr>
          <a:xfrm>
            <a:off x="-656" y="4538186"/>
            <a:ext cx="1217801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ja-JP" altLang="ja-JP" sz="2400" b="1" dirty="0">
                <a:latin typeface="+mn-ea"/>
                <a:cs typeface="Times New Roman" panose="02020603050405020304" pitchFamily="18" charset="0"/>
              </a:rPr>
              <a:t>炭素・窒素の多くが家畜飼料として地域内に流入</a:t>
            </a:r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、</a:t>
            </a:r>
            <a:r>
              <a:rPr lang="ja-JP" altLang="ja-JP" sz="2400" b="1" dirty="0">
                <a:latin typeface="+mn-ea"/>
                <a:cs typeface="Times New Roman" panose="02020603050405020304" pitchFamily="18" charset="0"/>
              </a:rPr>
              <a:t>対価として多くの資金が域外に流出</a:t>
            </a:r>
            <a:endParaRPr lang="en-US" altLang="ja-JP" sz="2000" b="1" dirty="0">
              <a:latin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987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BGP</a:t>
            </a:r>
            <a:r>
              <a:rPr lang="ja-JP" altLang="en-US" dirty="0"/>
              <a:t>導入のケーススタディ</a:t>
            </a:r>
            <a:endParaRPr kumimoji="1" lang="ja-JP" altLang="en-US" dirty="0"/>
          </a:p>
        </p:txBody>
      </p:sp>
      <p:grpSp>
        <p:nvGrpSpPr>
          <p:cNvPr id="43" name="グループ化 42">
            <a:extLst>
              <a:ext uri="{FF2B5EF4-FFF2-40B4-BE49-F238E27FC236}">
                <a16:creationId xmlns:a16="http://schemas.microsoft.com/office/drawing/2014/main" id="{EF80EE25-44DF-4EAA-AD01-175837A1E98B}"/>
              </a:ext>
            </a:extLst>
          </p:cNvPr>
          <p:cNvGrpSpPr/>
          <p:nvPr/>
        </p:nvGrpSpPr>
        <p:grpSpPr>
          <a:xfrm>
            <a:off x="1518606" y="1626890"/>
            <a:ext cx="8555715" cy="2164488"/>
            <a:chOff x="1644843" y="4571625"/>
            <a:chExt cx="8555715" cy="2164488"/>
          </a:xfrm>
        </p:grpSpPr>
        <p:grpSp>
          <p:nvGrpSpPr>
            <p:cNvPr id="22" name="グループ化 21">
              <a:extLst>
                <a:ext uri="{FF2B5EF4-FFF2-40B4-BE49-F238E27FC236}">
                  <a16:creationId xmlns:a16="http://schemas.microsoft.com/office/drawing/2014/main" id="{B35E7B9F-432A-4410-9656-4611D2D0CE68}"/>
                </a:ext>
              </a:extLst>
            </p:cNvPr>
            <p:cNvGrpSpPr/>
            <p:nvPr/>
          </p:nvGrpSpPr>
          <p:grpSpPr>
            <a:xfrm>
              <a:off x="1961938" y="5166438"/>
              <a:ext cx="8059195" cy="1472653"/>
              <a:chOff x="5618686" y="2298674"/>
              <a:chExt cx="8059195" cy="1472653"/>
            </a:xfrm>
          </p:grpSpPr>
          <p:sp>
            <p:nvSpPr>
              <p:cNvPr id="7" name="楕円 6">
                <a:extLst>
                  <a:ext uri="{FF2B5EF4-FFF2-40B4-BE49-F238E27FC236}">
                    <a16:creationId xmlns:a16="http://schemas.microsoft.com/office/drawing/2014/main" id="{F0B72780-0887-4BA9-9600-D96E872CF537}"/>
                  </a:ext>
                </a:extLst>
              </p:cNvPr>
              <p:cNvSpPr/>
              <p:nvPr/>
            </p:nvSpPr>
            <p:spPr>
              <a:xfrm>
                <a:off x="8405775" y="2298674"/>
                <a:ext cx="2485017" cy="1472653"/>
              </a:xfrm>
              <a:prstGeom prst="ellipse">
                <a:avLst/>
              </a:prstGeom>
              <a:ln/>
            </p:spPr>
            <p:style>
              <a:lnRef idx="1">
                <a:schemeClr val="accent6"/>
              </a:lnRef>
              <a:fillRef idx="2">
                <a:schemeClr val="accent6"/>
              </a:fillRef>
              <a:effectRef idx="1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/>
                  <a:t>環境効果</a:t>
                </a:r>
                <a:endParaRPr kumimoji="1" lang="ja-JP" altLang="en-US" sz="2800" b="1" dirty="0"/>
              </a:p>
            </p:txBody>
          </p:sp>
          <p:sp>
            <p:nvSpPr>
              <p:cNvPr id="37" name="楕円 36">
                <a:extLst>
                  <a:ext uri="{FF2B5EF4-FFF2-40B4-BE49-F238E27FC236}">
                    <a16:creationId xmlns:a16="http://schemas.microsoft.com/office/drawing/2014/main" id="{3168C090-54D8-435C-832E-8B0EA5238DA5}"/>
                  </a:ext>
                </a:extLst>
              </p:cNvPr>
              <p:cNvSpPr/>
              <p:nvPr/>
            </p:nvSpPr>
            <p:spPr>
              <a:xfrm>
                <a:off x="11192864" y="2298674"/>
                <a:ext cx="2485017" cy="1472653"/>
              </a:xfrm>
              <a:prstGeom prst="ellipse">
                <a:avLst/>
              </a:prstGeom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ja-JP" altLang="en-US" sz="2800" b="1" dirty="0"/>
                  <a:t>地域への</a:t>
                </a:r>
                <a:endParaRPr lang="en-US" altLang="ja-JP" sz="2800" b="1" dirty="0"/>
              </a:p>
              <a:p>
                <a:pPr algn="ctr"/>
                <a:r>
                  <a:rPr lang="ja-JP" altLang="en-US" sz="2800" b="1" dirty="0"/>
                  <a:t>効果</a:t>
                </a:r>
                <a:endParaRPr kumimoji="1" lang="ja-JP" altLang="en-US" sz="2800" b="1" dirty="0"/>
              </a:p>
            </p:txBody>
          </p:sp>
          <p:sp>
            <p:nvSpPr>
              <p:cNvPr id="38" name="楕円 37">
                <a:extLst>
                  <a:ext uri="{FF2B5EF4-FFF2-40B4-BE49-F238E27FC236}">
                    <a16:creationId xmlns:a16="http://schemas.microsoft.com/office/drawing/2014/main" id="{F4BCD2C1-7DC4-4721-ADCF-9224CB50B178}"/>
                  </a:ext>
                </a:extLst>
              </p:cNvPr>
              <p:cNvSpPr/>
              <p:nvPr/>
            </p:nvSpPr>
            <p:spPr>
              <a:xfrm>
                <a:off x="5618686" y="2298674"/>
                <a:ext cx="2485017" cy="1472653"/>
              </a:xfrm>
              <a:prstGeom prst="ellipse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kumimoji="1" lang="ja-JP" altLang="en-US" sz="2800" b="1" dirty="0"/>
                  <a:t>経済性</a:t>
                </a:r>
              </a:p>
            </p:txBody>
          </p:sp>
        </p:grpSp>
        <p:sp>
          <p:nvSpPr>
            <p:cNvPr id="13" name="四角形: 角を丸くする 12">
              <a:extLst>
                <a:ext uri="{FF2B5EF4-FFF2-40B4-BE49-F238E27FC236}">
                  <a16:creationId xmlns:a16="http://schemas.microsoft.com/office/drawing/2014/main" id="{980181A4-6001-4827-9C30-A697E5D5DE08}"/>
                </a:ext>
              </a:extLst>
            </p:cNvPr>
            <p:cNvSpPr/>
            <p:nvPr/>
          </p:nvSpPr>
          <p:spPr>
            <a:xfrm>
              <a:off x="1644843" y="4834829"/>
              <a:ext cx="8555715" cy="1901284"/>
            </a:xfrm>
            <a:prstGeom prst="roundRect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600"/>
            </a:p>
          </p:txBody>
        </p:sp>
        <p:sp>
          <p:nvSpPr>
            <p:cNvPr id="14" name="テキスト ボックス 13">
              <a:extLst>
                <a:ext uri="{FF2B5EF4-FFF2-40B4-BE49-F238E27FC236}">
                  <a16:creationId xmlns:a16="http://schemas.microsoft.com/office/drawing/2014/main" id="{C94BF6BC-9ED0-43E3-98BF-95A59DA4E5CB}"/>
                </a:ext>
              </a:extLst>
            </p:cNvPr>
            <p:cNvSpPr txBox="1"/>
            <p:nvPr/>
          </p:nvSpPr>
          <p:spPr>
            <a:xfrm>
              <a:off x="4377194" y="4571625"/>
              <a:ext cx="3228681" cy="584775"/>
            </a:xfrm>
            <a:prstGeom prst="rect">
              <a:avLst/>
            </a:prstGeom>
            <a:solidFill>
              <a:schemeClr val="bg1"/>
            </a:solidFill>
            <a:ln w="50800"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sz="3200" b="1" dirty="0"/>
                <a:t>BGP</a:t>
              </a:r>
              <a:r>
                <a:rPr kumimoji="1" lang="ja-JP" altLang="en-US" sz="3200" b="1" dirty="0"/>
                <a:t>の導入価値</a:t>
              </a:r>
            </a:p>
          </p:txBody>
        </p:sp>
      </p:grpSp>
      <p:grpSp>
        <p:nvGrpSpPr>
          <p:cNvPr id="31" name="グループ化 30">
            <a:extLst>
              <a:ext uri="{FF2B5EF4-FFF2-40B4-BE49-F238E27FC236}">
                <a16:creationId xmlns:a16="http://schemas.microsoft.com/office/drawing/2014/main" id="{87B60D31-FD10-4EE9-AA92-BC4B9EB979A4}"/>
              </a:ext>
            </a:extLst>
          </p:cNvPr>
          <p:cNvGrpSpPr/>
          <p:nvPr/>
        </p:nvGrpSpPr>
        <p:grpSpPr>
          <a:xfrm>
            <a:off x="5607887" y="3891097"/>
            <a:ext cx="5958300" cy="2739277"/>
            <a:chOff x="6541387" y="-2004305"/>
            <a:chExt cx="5958300" cy="2739277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96051ABE-7ABE-4120-99C5-F1E6386169C1}"/>
                </a:ext>
              </a:extLst>
            </p:cNvPr>
            <p:cNvSpPr txBox="1"/>
            <p:nvPr/>
          </p:nvSpPr>
          <p:spPr>
            <a:xfrm>
              <a:off x="6547391" y="-1534265"/>
              <a:ext cx="5952296" cy="2269237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ja-JP" altLang="en-US" sz="2000" b="1" dirty="0"/>
                <a:t>乳牛頭数：経産牛</a:t>
              </a:r>
              <a:r>
                <a:rPr lang="en-US" altLang="ja-JP" sz="2000" b="1" dirty="0"/>
                <a:t>10,000</a:t>
              </a:r>
              <a:r>
                <a:rPr lang="ja-JP" altLang="en-US" sz="2000" b="1" dirty="0"/>
                <a:t>頭、育成牛</a:t>
              </a:r>
              <a:r>
                <a:rPr lang="en-US" altLang="ja-JP" sz="2000" b="1" dirty="0"/>
                <a:t>8,248</a:t>
              </a:r>
              <a:r>
                <a:rPr lang="ja-JP" altLang="en-US" sz="2000" b="1" dirty="0"/>
                <a:t>頭</a:t>
              </a:r>
              <a:endParaRPr lang="en-US" altLang="ja-JP" sz="2000" b="1" dirty="0"/>
            </a:p>
            <a:p>
              <a:r>
                <a:rPr lang="ja-JP" altLang="en-US" sz="2000" b="1" dirty="0"/>
                <a:t>肉牛頭数：経産牛</a:t>
              </a:r>
              <a:r>
                <a:rPr lang="en-US" altLang="ja-JP" sz="2000" b="1" dirty="0"/>
                <a:t>10,000</a:t>
              </a:r>
              <a:r>
                <a:rPr lang="ja-JP" altLang="en-US" sz="2000" b="1" dirty="0"/>
                <a:t>頭、育成牛</a:t>
              </a:r>
              <a:r>
                <a:rPr lang="en-US" altLang="ja-JP" sz="2000" b="1" dirty="0"/>
                <a:t>9,084</a:t>
              </a:r>
              <a:r>
                <a:rPr lang="ja-JP" altLang="en-US" sz="2000" b="1" dirty="0"/>
                <a:t>頭</a:t>
              </a:r>
              <a:endParaRPr lang="en-US" altLang="ja-JP" sz="2000" b="1" dirty="0"/>
            </a:p>
            <a:p>
              <a:r>
                <a:rPr lang="ja-JP" altLang="en-US" sz="2000" b="1" dirty="0"/>
                <a:t>飼料栽培：牧草</a:t>
              </a:r>
              <a:r>
                <a:rPr lang="en-US" altLang="ja-JP" sz="2000" b="1" dirty="0"/>
                <a:t>3,000ha</a:t>
              </a:r>
              <a:r>
                <a:rPr lang="ja-JP" altLang="en-US" sz="2000" b="1" dirty="0"/>
                <a:t>、デントコーン</a:t>
              </a:r>
              <a:r>
                <a:rPr lang="en-US" altLang="ja-JP" sz="2000" b="1" dirty="0"/>
                <a:t>2,000ha</a:t>
              </a:r>
            </a:p>
            <a:p>
              <a:r>
                <a:rPr lang="ja-JP" altLang="en-US" sz="2000" b="1" dirty="0"/>
                <a:t>耕種連携：家畜糞尿由来の肥料</a:t>
              </a:r>
              <a:r>
                <a:rPr lang="en-US" altLang="ja-JP" sz="2000" b="1" dirty="0"/>
                <a:t>(</a:t>
              </a:r>
              <a:r>
                <a:rPr lang="ja-JP" altLang="en-US" sz="2000" b="1" dirty="0"/>
                <a:t>堆肥</a:t>
              </a:r>
              <a:r>
                <a:rPr lang="en-US" altLang="ja-JP" sz="2000" b="1" dirty="0"/>
                <a:t>·</a:t>
              </a:r>
              <a:r>
                <a:rPr lang="ja-JP" altLang="en-US" sz="2000" b="1" dirty="0"/>
                <a:t>液肥</a:t>
              </a:r>
              <a:r>
                <a:rPr lang="en-US" altLang="ja-JP" sz="2000" b="1" dirty="0"/>
                <a:t>·</a:t>
              </a:r>
              <a:r>
                <a:rPr lang="ja-JP" altLang="en-US" sz="2000" b="1" dirty="0"/>
                <a:t>消化液</a:t>
              </a:r>
              <a:r>
                <a:rPr lang="en-US" altLang="ja-JP" sz="2000" b="1" dirty="0"/>
                <a:t>)</a:t>
              </a:r>
            </a:p>
            <a:p>
              <a:r>
                <a:rPr lang="ja-JP" altLang="en-US" sz="2000" b="1" dirty="0"/>
                <a:t>　　　　　を牧草とデントコーンの栽培に活用</a:t>
              </a:r>
              <a:endParaRPr lang="en-US" altLang="ja-JP" sz="2000" b="1" dirty="0"/>
            </a:p>
            <a:p>
              <a:r>
                <a:rPr lang="en-US" altLang="ja-JP" sz="2000" b="1" dirty="0"/>
                <a:t>B</a:t>
              </a:r>
              <a:r>
                <a:rPr lang="ja-JP" altLang="en-US" sz="2000" b="1" dirty="0"/>
                <a:t>　</a:t>
              </a:r>
              <a:r>
                <a:rPr lang="en-US" altLang="ja-JP" sz="2000" b="1" dirty="0"/>
                <a:t>G</a:t>
              </a:r>
              <a:r>
                <a:rPr lang="ja-JP" altLang="en-US" sz="2000" b="1" dirty="0"/>
                <a:t>　</a:t>
              </a:r>
              <a:r>
                <a:rPr lang="en-US" altLang="ja-JP" sz="2000" b="1" dirty="0"/>
                <a:t>P</a:t>
              </a:r>
              <a:r>
                <a:rPr lang="ja-JP" altLang="en-US" sz="2000" b="1" dirty="0"/>
                <a:t>：糞尿処理量</a:t>
              </a:r>
              <a:r>
                <a:rPr lang="en-US" altLang="ja-JP" sz="2000" b="1" dirty="0"/>
                <a:t>100t/</a:t>
              </a:r>
              <a:r>
                <a:rPr lang="ja-JP" altLang="en-US" sz="2000" b="1" dirty="0"/>
                <a:t>日</a:t>
              </a:r>
              <a:r>
                <a:rPr lang="en-US" altLang="ja-JP" sz="2000" b="1" dirty="0"/>
                <a:t>·</a:t>
              </a:r>
              <a:r>
                <a:rPr lang="ja-JP" altLang="en-US" sz="2000" b="1" dirty="0"/>
                <a:t>基</a:t>
              </a:r>
              <a:endParaRPr lang="en-US" altLang="ja-JP" sz="2000" b="1" dirty="0"/>
            </a:p>
            <a:p>
              <a:r>
                <a:rPr lang="ja-JP" altLang="en-US" sz="2000" b="1" dirty="0"/>
                <a:t>　　　    　発電量</a:t>
              </a:r>
              <a:r>
                <a:rPr lang="en-US" altLang="ja-JP" sz="2000" b="1" dirty="0"/>
                <a:t>300kW/</a:t>
              </a:r>
              <a:r>
                <a:rPr lang="ja-JP" altLang="en-US" sz="2000" b="1" dirty="0"/>
                <a:t>基</a:t>
              </a:r>
              <a:endParaRPr lang="en-US" altLang="ja-JP" sz="2000" b="1" dirty="0"/>
            </a:p>
          </p:txBody>
        </p:sp>
        <p:sp>
          <p:nvSpPr>
            <p:cNvPr id="16" name="テキスト ボックス 15">
              <a:extLst>
                <a:ext uri="{FF2B5EF4-FFF2-40B4-BE49-F238E27FC236}">
                  <a16:creationId xmlns:a16="http://schemas.microsoft.com/office/drawing/2014/main" id="{53A256E0-C6D7-4BFE-A2CF-4ABC84F1E0F1}"/>
                </a:ext>
              </a:extLst>
            </p:cNvPr>
            <p:cNvSpPr txBox="1"/>
            <p:nvPr/>
          </p:nvSpPr>
          <p:spPr>
            <a:xfrm>
              <a:off x="6541387" y="-2004305"/>
              <a:ext cx="2022786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B</a:t>
              </a:r>
              <a:r>
                <a:rPr lang="ja-JP" altLang="en-US" sz="2400" b="1" dirty="0"/>
                <a:t>町基本情報</a:t>
              </a:r>
              <a:endParaRPr lang="en-US" altLang="ja-JP" sz="2400" b="1" dirty="0"/>
            </a:p>
          </p:txBody>
        </p:sp>
      </p:grpSp>
      <p:grpSp>
        <p:nvGrpSpPr>
          <p:cNvPr id="42" name="グループ化 41">
            <a:extLst>
              <a:ext uri="{FF2B5EF4-FFF2-40B4-BE49-F238E27FC236}">
                <a16:creationId xmlns:a16="http://schemas.microsoft.com/office/drawing/2014/main" id="{EB0A035B-5871-4F73-816B-4330C9F0ED7A}"/>
              </a:ext>
            </a:extLst>
          </p:cNvPr>
          <p:cNvGrpSpPr/>
          <p:nvPr/>
        </p:nvGrpSpPr>
        <p:grpSpPr>
          <a:xfrm>
            <a:off x="48419" y="3833602"/>
            <a:ext cx="5453193" cy="2812086"/>
            <a:chOff x="140210" y="2766690"/>
            <a:chExt cx="5453193" cy="2812086"/>
          </a:xfrm>
        </p:grpSpPr>
        <p:sp>
          <p:nvSpPr>
            <p:cNvPr id="29" name="矢印: 下 28">
              <a:extLst>
                <a:ext uri="{FF2B5EF4-FFF2-40B4-BE49-F238E27FC236}">
                  <a16:creationId xmlns:a16="http://schemas.microsoft.com/office/drawing/2014/main" id="{0E6512BA-6B9C-46AC-91AB-5DC900FF2145}"/>
                </a:ext>
              </a:extLst>
            </p:cNvPr>
            <p:cNvSpPr/>
            <p:nvPr/>
          </p:nvSpPr>
          <p:spPr>
            <a:xfrm>
              <a:off x="2564565" y="3891867"/>
              <a:ext cx="484632" cy="1125106"/>
            </a:xfrm>
            <a:prstGeom prst="downArrow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5" name="楕円 34">
              <a:extLst>
                <a:ext uri="{FF2B5EF4-FFF2-40B4-BE49-F238E27FC236}">
                  <a16:creationId xmlns:a16="http://schemas.microsoft.com/office/drawing/2014/main" id="{55C60BF3-9F83-44C8-ADF8-CE39E8A1F714}"/>
                </a:ext>
              </a:extLst>
            </p:cNvPr>
            <p:cNvSpPr/>
            <p:nvPr/>
          </p:nvSpPr>
          <p:spPr>
            <a:xfrm>
              <a:off x="1580579" y="4072853"/>
              <a:ext cx="2451786" cy="556652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2000" dirty="0"/>
            </a:p>
          </p:txBody>
        </p:sp>
        <p:sp>
          <p:nvSpPr>
            <p:cNvPr id="3" name="テキスト ボックス 2">
              <a:extLst>
                <a:ext uri="{FF2B5EF4-FFF2-40B4-BE49-F238E27FC236}">
                  <a16:creationId xmlns:a16="http://schemas.microsoft.com/office/drawing/2014/main" id="{6BA2A4B0-22C0-456C-AA5C-871B2F610DAB}"/>
                </a:ext>
              </a:extLst>
            </p:cNvPr>
            <p:cNvSpPr txBox="1"/>
            <p:nvPr/>
          </p:nvSpPr>
          <p:spPr>
            <a:xfrm>
              <a:off x="1601278" y="4135660"/>
              <a:ext cx="243188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BGP</a:t>
              </a:r>
              <a:r>
                <a:rPr lang="ja-JP" altLang="en-US" sz="2400" b="1" dirty="0"/>
                <a:t>を</a:t>
              </a:r>
              <a:r>
                <a:rPr lang="en-US" altLang="ja-JP" sz="2400" b="1" dirty="0"/>
                <a:t>5</a:t>
              </a:r>
              <a:r>
                <a:rPr lang="ja-JP" altLang="en-US" sz="2400" b="1" dirty="0"/>
                <a:t>基導入</a:t>
              </a:r>
              <a:endParaRPr lang="en-US" altLang="ja-JP" sz="2400" b="1" dirty="0"/>
            </a:p>
          </p:txBody>
        </p:sp>
        <p:sp>
          <p:nvSpPr>
            <p:cNvPr id="5" name="テキスト ボックス 4">
              <a:extLst>
                <a:ext uri="{FF2B5EF4-FFF2-40B4-BE49-F238E27FC236}">
                  <a16:creationId xmlns:a16="http://schemas.microsoft.com/office/drawing/2014/main" id="{9474B01D-A1A0-43E3-8153-31A87D1FAFF9}"/>
                </a:ext>
              </a:extLst>
            </p:cNvPr>
            <p:cNvSpPr txBox="1"/>
            <p:nvPr/>
          </p:nvSpPr>
          <p:spPr>
            <a:xfrm>
              <a:off x="227299" y="3345754"/>
              <a:ext cx="5290250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2400" b="1" dirty="0"/>
                <a:t>酪農と畑作が盛んな</a:t>
              </a:r>
              <a:r>
                <a:rPr kumimoji="1" lang="en-US" altLang="ja-JP" sz="2400" b="1" dirty="0"/>
                <a:t>B</a:t>
              </a:r>
              <a:r>
                <a:rPr lang="ja-JP" altLang="en-US" sz="2400" b="1" dirty="0"/>
                <a:t>町モデルを設計</a:t>
              </a:r>
              <a:endParaRPr lang="en-US" altLang="ja-JP" sz="2400" b="1" dirty="0"/>
            </a:p>
          </p:txBody>
        </p:sp>
        <p:sp>
          <p:nvSpPr>
            <p:cNvPr id="28" name="テキスト ボックス 27">
              <a:extLst>
                <a:ext uri="{FF2B5EF4-FFF2-40B4-BE49-F238E27FC236}">
                  <a16:creationId xmlns:a16="http://schemas.microsoft.com/office/drawing/2014/main" id="{95D0125A-72BC-407C-A177-1A3BB8A92814}"/>
                </a:ext>
              </a:extLst>
            </p:cNvPr>
            <p:cNvSpPr txBox="1"/>
            <p:nvPr/>
          </p:nvSpPr>
          <p:spPr>
            <a:xfrm>
              <a:off x="293857" y="5016973"/>
              <a:ext cx="5061795" cy="461665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ja-JP" sz="2400" b="1" dirty="0"/>
                <a:t>B</a:t>
              </a:r>
              <a:r>
                <a:rPr lang="ja-JP" altLang="en-US" sz="2400" b="1" dirty="0"/>
                <a:t>町の</a:t>
              </a:r>
              <a:r>
                <a:rPr lang="en-US" altLang="ja-JP" sz="2400" b="1" dirty="0"/>
                <a:t>BGP</a:t>
              </a:r>
              <a:r>
                <a:rPr lang="ja-JP" altLang="en-US" sz="2400" b="1" dirty="0"/>
                <a:t>導入前後の変化を調査</a:t>
              </a:r>
              <a:endParaRPr lang="en-US" altLang="ja-JP" sz="2400" b="1" dirty="0"/>
            </a:p>
          </p:txBody>
        </p:sp>
        <p:sp>
          <p:nvSpPr>
            <p:cNvPr id="33" name="テキスト ボックス 32">
              <a:extLst>
                <a:ext uri="{FF2B5EF4-FFF2-40B4-BE49-F238E27FC236}">
                  <a16:creationId xmlns:a16="http://schemas.microsoft.com/office/drawing/2014/main" id="{C2C059EC-1530-45E8-AA60-98731FB470AE}"/>
                </a:ext>
              </a:extLst>
            </p:cNvPr>
            <p:cNvSpPr txBox="1"/>
            <p:nvPr/>
          </p:nvSpPr>
          <p:spPr>
            <a:xfrm>
              <a:off x="146152" y="2766690"/>
              <a:ext cx="1464245" cy="461665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ja-JP" altLang="en-US" sz="2400" b="1" dirty="0"/>
                <a:t>検討手法</a:t>
              </a:r>
              <a:endParaRPr kumimoji="1" lang="ja-JP" altLang="en-US" sz="2400" b="1" dirty="0"/>
            </a:p>
          </p:txBody>
        </p:sp>
        <p:sp>
          <p:nvSpPr>
            <p:cNvPr id="41" name="正方形/長方形 40">
              <a:extLst>
                <a:ext uri="{FF2B5EF4-FFF2-40B4-BE49-F238E27FC236}">
                  <a16:creationId xmlns:a16="http://schemas.microsoft.com/office/drawing/2014/main" id="{34F6CB93-E4CC-464A-8758-E997DCF825C7}"/>
                </a:ext>
              </a:extLst>
            </p:cNvPr>
            <p:cNvSpPr/>
            <p:nvPr/>
          </p:nvSpPr>
          <p:spPr>
            <a:xfrm>
              <a:off x="140210" y="3241856"/>
              <a:ext cx="5453193" cy="2336920"/>
            </a:xfrm>
            <a:prstGeom prst="rect">
              <a:avLst/>
            </a:prstGeom>
            <a:noFill/>
            <a:ln w="254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4" name="テキスト ボックス 43">
            <a:extLst>
              <a:ext uri="{FF2B5EF4-FFF2-40B4-BE49-F238E27FC236}">
                <a16:creationId xmlns:a16="http://schemas.microsoft.com/office/drawing/2014/main" id="{71446858-3EFE-4E03-B74F-E61B6D1E12D1}"/>
              </a:ext>
            </a:extLst>
          </p:cNvPr>
          <p:cNvSpPr txBox="1"/>
          <p:nvPr/>
        </p:nvSpPr>
        <p:spPr>
          <a:xfrm>
            <a:off x="571898" y="1054485"/>
            <a:ext cx="11048204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ja-JP" altLang="en-US" sz="2400" b="1" dirty="0"/>
              <a:t>目的：</a:t>
            </a:r>
            <a:r>
              <a:rPr lang="en-US" altLang="ja-JP" sz="2400" b="1" dirty="0"/>
              <a:t>BGP</a:t>
            </a:r>
            <a:r>
              <a:rPr lang="ja-JP" altLang="en-US" sz="2400" b="1" dirty="0"/>
              <a:t>の普及拡大に向けて、</a:t>
            </a:r>
            <a:r>
              <a:rPr lang="en-US" altLang="ja-JP" sz="2400" b="1" dirty="0"/>
              <a:t>BGP</a:t>
            </a:r>
            <a:r>
              <a:rPr lang="ja-JP" altLang="en-US" sz="2400" b="1" dirty="0"/>
              <a:t>導入価値について検討・評価を実施する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19758570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B</a:t>
            </a:r>
            <a:r>
              <a:rPr lang="ja-JP" altLang="en-US" dirty="0"/>
              <a:t>町モデル条件①</a:t>
            </a:r>
            <a:endParaRPr kumimoji="1" lang="ja-JP" altLang="en-US" dirty="0"/>
          </a:p>
        </p:txBody>
      </p:sp>
      <p:graphicFrame>
        <p:nvGraphicFramePr>
          <p:cNvPr id="8" name="表 7">
            <a:extLst>
              <a:ext uri="{FF2B5EF4-FFF2-40B4-BE49-F238E27FC236}">
                <a16:creationId xmlns:a16="http://schemas.microsoft.com/office/drawing/2014/main" id="{60B98415-C22A-48DF-95B1-BD3FB572DE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6326646"/>
              </p:ext>
            </p:extLst>
          </p:nvPr>
        </p:nvGraphicFramePr>
        <p:xfrm>
          <a:off x="219843" y="1234985"/>
          <a:ext cx="11035047" cy="4081153"/>
        </p:xfrm>
        <a:graphic>
          <a:graphicData uri="http://schemas.openxmlformats.org/drawingml/2006/table">
            <a:tbl>
              <a:tblPr firstRow="1" firstCol="1" bandRow="1"/>
              <a:tblGrid>
                <a:gridCol w="833377">
                  <a:extLst>
                    <a:ext uri="{9D8B030D-6E8A-4147-A177-3AD203B41FA5}">
                      <a16:colId xmlns:a16="http://schemas.microsoft.com/office/drawing/2014/main" val="4279667078"/>
                    </a:ext>
                  </a:extLst>
                </a:gridCol>
                <a:gridCol w="902825">
                  <a:extLst>
                    <a:ext uri="{9D8B030D-6E8A-4147-A177-3AD203B41FA5}">
                      <a16:colId xmlns:a16="http://schemas.microsoft.com/office/drawing/2014/main" val="2071900909"/>
                    </a:ext>
                  </a:extLst>
                </a:gridCol>
                <a:gridCol w="613638">
                  <a:extLst>
                    <a:ext uri="{9D8B030D-6E8A-4147-A177-3AD203B41FA5}">
                      <a16:colId xmlns:a16="http://schemas.microsoft.com/office/drawing/2014/main" val="1579587092"/>
                    </a:ext>
                  </a:extLst>
                </a:gridCol>
                <a:gridCol w="795732">
                  <a:extLst>
                    <a:ext uri="{9D8B030D-6E8A-4147-A177-3AD203B41FA5}">
                      <a16:colId xmlns:a16="http://schemas.microsoft.com/office/drawing/2014/main" val="1394908142"/>
                    </a:ext>
                  </a:extLst>
                </a:gridCol>
                <a:gridCol w="1244834">
                  <a:extLst>
                    <a:ext uri="{9D8B030D-6E8A-4147-A177-3AD203B41FA5}">
                      <a16:colId xmlns:a16="http://schemas.microsoft.com/office/drawing/2014/main" val="2026957114"/>
                    </a:ext>
                  </a:extLst>
                </a:gridCol>
                <a:gridCol w="1178560">
                  <a:extLst>
                    <a:ext uri="{9D8B030D-6E8A-4147-A177-3AD203B41FA5}">
                      <a16:colId xmlns:a16="http://schemas.microsoft.com/office/drawing/2014/main" val="1383285360"/>
                    </a:ext>
                  </a:extLst>
                </a:gridCol>
                <a:gridCol w="1046480">
                  <a:extLst>
                    <a:ext uri="{9D8B030D-6E8A-4147-A177-3AD203B41FA5}">
                      <a16:colId xmlns:a16="http://schemas.microsoft.com/office/drawing/2014/main" val="4201954883"/>
                    </a:ext>
                  </a:extLst>
                </a:gridCol>
                <a:gridCol w="1402080">
                  <a:extLst>
                    <a:ext uri="{9D8B030D-6E8A-4147-A177-3AD203B41FA5}">
                      <a16:colId xmlns:a16="http://schemas.microsoft.com/office/drawing/2014/main" val="275300082"/>
                    </a:ext>
                  </a:extLst>
                </a:gridCol>
                <a:gridCol w="1036320">
                  <a:extLst>
                    <a:ext uri="{9D8B030D-6E8A-4147-A177-3AD203B41FA5}">
                      <a16:colId xmlns:a16="http://schemas.microsoft.com/office/drawing/2014/main" val="1690794564"/>
                    </a:ext>
                  </a:extLst>
                </a:gridCol>
                <a:gridCol w="1016000">
                  <a:extLst>
                    <a:ext uri="{9D8B030D-6E8A-4147-A177-3AD203B41FA5}">
                      <a16:colId xmlns:a16="http://schemas.microsoft.com/office/drawing/2014/main" val="1186006844"/>
                    </a:ext>
                  </a:extLst>
                </a:gridCol>
                <a:gridCol w="965201">
                  <a:extLst>
                    <a:ext uri="{9D8B030D-6E8A-4147-A177-3AD203B41FA5}">
                      <a16:colId xmlns:a16="http://schemas.microsoft.com/office/drawing/2014/main" val="3279085806"/>
                    </a:ext>
                  </a:extLst>
                </a:gridCol>
              </a:tblGrid>
              <a:tr h="318232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牛種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飼育</a:t>
                      </a:r>
                      <a:endParaRPr lang="en-US" altLang="ja-JP" sz="18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頭数</a:t>
                      </a:r>
                      <a:endParaRPr lang="en-US" altLang="ja-JP" sz="18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頭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排泄量</a:t>
                      </a:r>
                      <a:endParaRPr lang="en-US" altLang="ja-JP" sz="18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[kg /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頭・日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7864234"/>
                  </a:ext>
                </a:extLst>
              </a:tr>
              <a:tr h="31823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処理方法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肥料発生量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[t/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処理方法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肥料発生量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[t/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72151792"/>
                  </a:ext>
                </a:extLst>
              </a:tr>
              <a:tr h="329201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液肥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液肥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消化液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3423236"/>
                  </a:ext>
                </a:extLst>
              </a:tr>
              <a:tr h="28069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乳牛</a:t>
                      </a:r>
                      <a:endParaRPr lang="en-US" altLang="ja-JP" sz="1800" kern="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経産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10,000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固液分離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88,999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149,168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固液分離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34,061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57,089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05400809"/>
                  </a:ext>
                </a:extLst>
              </a:tr>
              <a:tr h="3362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尿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メタン発酵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145,269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7194352"/>
                  </a:ext>
                </a:extLst>
              </a:tr>
              <a:tr h="28069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乳牛</a:t>
                      </a:r>
                      <a:endParaRPr lang="en-US" altLang="ja-JP" sz="1800" kern="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育成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8,248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61,207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61,207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2521979"/>
                  </a:ext>
                </a:extLst>
              </a:tr>
              <a:tr h="3362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尿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4175219"/>
                  </a:ext>
                </a:extLst>
              </a:tr>
              <a:tr h="28069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肉牛</a:t>
                      </a:r>
                      <a:endParaRPr lang="en-US" altLang="ja-JP" sz="1800" kern="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経産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10,000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18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77,306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77,306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9649088"/>
                  </a:ext>
                </a:extLst>
              </a:tr>
              <a:tr h="3362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尿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7678452"/>
                  </a:ext>
                </a:extLst>
              </a:tr>
              <a:tr h="280690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肉牛</a:t>
                      </a:r>
                      <a:endParaRPr lang="en-US" altLang="ja-JP" sz="1800" kern="0" dirty="0"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育成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)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9,084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67,441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堆肥化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67,441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06570217"/>
                  </a:ext>
                </a:extLst>
              </a:tr>
              <a:tr h="33629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尿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568076"/>
                  </a:ext>
                </a:extLst>
              </a:tr>
              <a:tr h="58468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ja-JP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計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37,332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90202" marR="90202" marT="108000" marB="45101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294,923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149,168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239,986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57,089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145,269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0" marR="0" marT="10800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7031007"/>
                  </a:ext>
                </a:extLst>
              </a:tr>
            </a:tbl>
          </a:graphicData>
        </a:graphic>
      </p:graphicFrame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7C394D54-0B45-4E4D-B1B3-00898B9D4201}"/>
              </a:ext>
            </a:extLst>
          </p:cNvPr>
          <p:cNvSpPr txBox="1"/>
          <p:nvPr/>
        </p:nvSpPr>
        <p:spPr>
          <a:xfrm>
            <a:off x="219843" y="815611"/>
            <a:ext cx="43902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b="1" u="sng" dirty="0"/>
              <a:t>モデル地域の酪農システム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C1BA7C4C-B69B-482D-B6E6-929579CAB701}"/>
              </a:ext>
            </a:extLst>
          </p:cNvPr>
          <p:cNvSpPr txBox="1"/>
          <p:nvPr/>
        </p:nvSpPr>
        <p:spPr>
          <a:xfrm>
            <a:off x="219842" y="5468844"/>
            <a:ext cx="51776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kumimoji="1" lang="ja-JP" altLang="en-US" sz="2400" b="1" u="sng" dirty="0"/>
              <a:t>モデル地域の糞尿処理システム</a:t>
            </a:r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10FE1AE-E326-4CE2-BA6F-058E087750EC}"/>
              </a:ext>
            </a:extLst>
          </p:cNvPr>
          <p:cNvSpPr txBox="1"/>
          <p:nvPr/>
        </p:nvSpPr>
        <p:spPr>
          <a:xfrm>
            <a:off x="219841" y="5868316"/>
            <a:ext cx="102576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400" b="1" dirty="0"/>
              <a:t>　</a:t>
            </a:r>
            <a:r>
              <a:rPr lang="en-US" altLang="ja-JP" sz="2400" b="1" dirty="0"/>
              <a:t>BGP</a:t>
            </a:r>
            <a:r>
              <a:rPr lang="ja-JP" altLang="en-US" sz="2400" b="1" dirty="0"/>
              <a:t>導入前：</a:t>
            </a:r>
            <a:r>
              <a:rPr lang="ja-JP" altLang="en-US" sz="2400" b="1" u="sng" dirty="0">
                <a:solidFill>
                  <a:srgbClr val="FF0000"/>
                </a:solidFill>
              </a:rPr>
              <a:t>各自</a:t>
            </a:r>
            <a:r>
              <a:rPr lang="ja-JP" altLang="en-US" sz="2400" b="1" dirty="0"/>
              <a:t>で糞尿適正処理・肥料を散布を実施</a:t>
            </a:r>
            <a:endParaRPr lang="en-US" altLang="ja-JP" sz="2400" b="1" dirty="0"/>
          </a:p>
          <a:p>
            <a:r>
              <a:rPr lang="ja-JP" altLang="en-US" sz="2400" b="1" dirty="0"/>
              <a:t>　</a:t>
            </a:r>
            <a:r>
              <a:rPr lang="en-US" altLang="ja-JP" sz="2400" b="1" dirty="0"/>
              <a:t>B</a:t>
            </a:r>
            <a:r>
              <a:rPr kumimoji="1" lang="en-US" altLang="ja-JP" sz="2400" b="1" dirty="0"/>
              <a:t>GP</a:t>
            </a:r>
            <a:r>
              <a:rPr kumimoji="1" lang="ja-JP" altLang="en-US" sz="2400" b="1" dirty="0"/>
              <a:t>導入後：一部の糞尿処理、肥料散布の</a:t>
            </a:r>
            <a:r>
              <a:rPr kumimoji="1" lang="ja-JP" altLang="en-US" sz="2400" b="1" u="sng" dirty="0">
                <a:solidFill>
                  <a:srgbClr val="FF0000"/>
                </a:solidFill>
              </a:rPr>
              <a:t>アウトソーシング</a:t>
            </a:r>
            <a:r>
              <a:rPr kumimoji="1" lang="ja-JP" altLang="en-US" sz="2400" b="1" dirty="0"/>
              <a:t>を実施</a:t>
            </a:r>
          </a:p>
        </p:txBody>
      </p:sp>
    </p:spTree>
    <p:extLst>
      <p:ext uri="{BB962C8B-B14F-4D97-AF65-F5344CB8AC3E}">
        <p14:creationId xmlns:p14="http://schemas.microsoft.com/office/powerpoint/2010/main" val="3235900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B</a:t>
            </a:r>
            <a:r>
              <a:rPr lang="ja-JP" altLang="en-US" dirty="0"/>
              <a:t>町モデル条件②</a:t>
            </a:r>
            <a:endParaRPr kumimoji="1" lang="ja-JP" altLang="en-US" dirty="0"/>
          </a:p>
        </p:txBody>
      </p:sp>
      <p:graphicFrame>
        <p:nvGraphicFramePr>
          <p:cNvPr id="4" name="表 3">
            <a:extLst>
              <a:ext uri="{FF2B5EF4-FFF2-40B4-BE49-F238E27FC236}">
                <a16:creationId xmlns:a16="http://schemas.microsoft.com/office/drawing/2014/main" id="{3A6CC43C-668B-484F-8754-556D970718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907628"/>
              </p:ext>
            </p:extLst>
          </p:nvPr>
        </p:nvGraphicFramePr>
        <p:xfrm>
          <a:off x="404139" y="1204495"/>
          <a:ext cx="10386355" cy="2869311"/>
        </p:xfrm>
        <a:graphic>
          <a:graphicData uri="http://schemas.openxmlformats.org/drawingml/2006/table">
            <a:tbl>
              <a:tblPr firstRow="1" firstCol="1" bandRow="1"/>
              <a:tblGrid>
                <a:gridCol w="643968">
                  <a:extLst>
                    <a:ext uri="{9D8B030D-6E8A-4147-A177-3AD203B41FA5}">
                      <a16:colId xmlns:a16="http://schemas.microsoft.com/office/drawing/2014/main" val="2004529607"/>
                    </a:ext>
                  </a:extLst>
                </a:gridCol>
                <a:gridCol w="1846730">
                  <a:extLst>
                    <a:ext uri="{9D8B030D-6E8A-4147-A177-3AD203B41FA5}">
                      <a16:colId xmlns:a16="http://schemas.microsoft.com/office/drawing/2014/main" val="1406986048"/>
                    </a:ext>
                  </a:extLst>
                </a:gridCol>
                <a:gridCol w="1264023">
                  <a:extLst>
                    <a:ext uri="{9D8B030D-6E8A-4147-A177-3AD203B41FA5}">
                      <a16:colId xmlns:a16="http://schemas.microsoft.com/office/drawing/2014/main" val="1459197672"/>
                    </a:ext>
                  </a:extLst>
                </a:gridCol>
                <a:gridCol w="869577">
                  <a:extLst>
                    <a:ext uri="{9D8B030D-6E8A-4147-A177-3AD203B41FA5}">
                      <a16:colId xmlns:a16="http://schemas.microsoft.com/office/drawing/2014/main" val="2822960609"/>
                    </a:ext>
                  </a:extLst>
                </a:gridCol>
                <a:gridCol w="842682">
                  <a:extLst>
                    <a:ext uri="{9D8B030D-6E8A-4147-A177-3AD203B41FA5}">
                      <a16:colId xmlns:a16="http://schemas.microsoft.com/office/drawing/2014/main" val="1010339736"/>
                    </a:ext>
                  </a:extLst>
                </a:gridCol>
                <a:gridCol w="923365">
                  <a:extLst>
                    <a:ext uri="{9D8B030D-6E8A-4147-A177-3AD203B41FA5}">
                      <a16:colId xmlns:a16="http://schemas.microsoft.com/office/drawing/2014/main" val="2123289199"/>
                    </a:ext>
                  </a:extLst>
                </a:gridCol>
                <a:gridCol w="890367">
                  <a:extLst>
                    <a:ext uri="{9D8B030D-6E8A-4147-A177-3AD203B41FA5}">
                      <a16:colId xmlns:a16="http://schemas.microsoft.com/office/drawing/2014/main" val="396815877"/>
                    </a:ext>
                  </a:extLst>
                </a:gridCol>
                <a:gridCol w="894945">
                  <a:extLst>
                    <a:ext uri="{9D8B030D-6E8A-4147-A177-3AD203B41FA5}">
                      <a16:colId xmlns:a16="http://schemas.microsoft.com/office/drawing/2014/main" val="1154215433"/>
                    </a:ext>
                  </a:extLst>
                </a:gridCol>
                <a:gridCol w="1108953">
                  <a:extLst>
                    <a:ext uri="{9D8B030D-6E8A-4147-A177-3AD203B41FA5}">
                      <a16:colId xmlns:a16="http://schemas.microsoft.com/office/drawing/2014/main" val="104549335"/>
                    </a:ext>
                  </a:extLst>
                </a:gridCol>
                <a:gridCol w="1101745">
                  <a:extLst>
                    <a:ext uri="{9D8B030D-6E8A-4147-A177-3AD203B41FA5}">
                      <a16:colId xmlns:a16="http://schemas.microsoft.com/office/drawing/2014/main" val="4074897282"/>
                    </a:ext>
                  </a:extLst>
                </a:gridCol>
              </a:tblGrid>
              <a:tr h="394839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項　目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単位施肥量</a:t>
                      </a:r>
                      <a:endParaRPr lang="en-US" altLang="ja-JP" sz="16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[kg / 10a]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44067" marB="440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単位施肥量中有効量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[kg]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44067" marB="440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施肥面積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[ha]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総施肥量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1411835"/>
                  </a:ext>
                </a:extLst>
              </a:tr>
              <a:tr h="267267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K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322778"/>
                  </a:ext>
                </a:extLst>
              </a:tr>
              <a:tr h="24524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①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　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2,000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3.85   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5.82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17.56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1,135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22,708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28215952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</a:t>
                      </a: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A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10.50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4.20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3.50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795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7166089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　計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14.35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10.02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21.06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44450"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endParaRPr lang="ja-JP" sz="2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6940766"/>
                  </a:ext>
                </a:extLst>
              </a:tr>
              <a:tr h="24524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②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液　肥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8,000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4.79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2.79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13.19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1,865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714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149,168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57,089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85538655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</a:t>
                      </a: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65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9.75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7.05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6.25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1,212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464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5898316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　計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14.54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9.84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19.44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44450"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endParaRPr lang="ja-JP" sz="2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95642040"/>
                  </a:ext>
                </a:extLst>
              </a:tr>
              <a:tr h="24524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③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消　化　液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6,000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6.32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3.84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18.72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2,286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134" marR="88134" marT="44067" marB="44067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137,183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03111246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</a:t>
                      </a: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45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8.00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6.20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1,029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36886399"/>
                  </a:ext>
                </a:extLst>
              </a:tr>
              <a:tr h="24524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　計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14.32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10.04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19.72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44450"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endParaRPr lang="ja-JP" sz="2400" kern="100" dirty="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21263" marR="212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06441"/>
                  </a:ext>
                </a:extLst>
              </a:tr>
            </a:tbl>
          </a:graphicData>
        </a:graphic>
      </p:graphicFrame>
      <p:graphicFrame>
        <p:nvGraphicFramePr>
          <p:cNvPr id="5" name="表 4">
            <a:extLst>
              <a:ext uri="{FF2B5EF4-FFF2-40B4-BE49-F238E27FC236}">
                <a16:creationId xmlns:a16="http://schemas.microsoft.com/office/drawing/2014/main" id="{F985E0D1-192A-44DF-85C5-FAC88483A7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422327"/>
              </p:ext>
            </p:extLst>
          </p:nvPr>
        </p:nvGraphicFramePr>
        <p:xfrm>
          <a:off x="413867" y="4466150"/>
          <a:ext cx="10386354" cy="2259771"/>
        </p:xfrm>
        <a:graphic>
          <a:graphicData uri="http://schemas.openxmlformats.org/drawingml/2006/table">
            <a:tbl>
              <a:tblPr firstRow="1" firstCol="1" bandRow="1"/>
              <a:tblGrid>
                <a:gridCol w="652933">
                  <a:extLst>
                    <a:ext uri="{9D8B030D-6E8A-4147-A177-3AD203B41FA5}">
                      <a16:colId xmlns:a16="http://schemas.microsoft.com/office/drawing/2014/main" val="4033038551"/>
                    </a:ext>
                  </a:extLst>
                </a:gridCol>
                <a:gridCol w="1839481">
                  <a:extLst>
                    <a:ext uri="{9D8B030D-6E8A-4147-A177-3AD203B41FA5}">
                      <a16:colId xmlns:a16="http://schemas.microsoft.com/office/drawing/2014/main" val="1280477354"/>
                    </a:ext>
                  </a:extLst>
                </a:gridCol>
                <a:gridCol w="1253204">
                  <a:extLst>
                    <a:ext uri="{9D8B030D-6E8A-4147-A177-3AD203B41FA5}">
                      <a16:colId xmlns:a16="http://schemas.microsoft.com/office/drawing/2014/main" val="814778493"/>
                    </a:ext>
                  </a:extLst>
                </a:gridCol>
                <a:gridCol w="869715">
                  <a:extLst>
                    <a:ext uri="{9D8B030D-6E8A-4147-A177-3AD203B41FA5}">
                      <a16:colId xmlns:a16="http://schemas.microsoft.com/office/drawing/2014/main" val="2979718329"/>
                    </a:ext>
                  </a:extLst>
                </a:gridCol>
                <a:gridCol w="851647">
                  <a:extLst>
                    <a:ext uri="{9D8B030D-6E8A-4147-A177-3AD203B41FA5}">
                      <a16:colId xmlns:a16="http://schemas.microsoft.com/office/drawing/2014/main" val="1355300065"/>
                    </a:ext>
                  </a:extLst>
                </a:gridCol>
                <a:gridCol w="903215">
                  <a:extLst>
                    <a:ext uri="{9D8B030D-6E8A-4147-A177-3AD203B41FA5}">
                      <a16:colId xmlns:a16="http://schemas.microsoft.com/office/drawing/2014/main" val="13172389"/>
                    </a:ext>
                  </a:extLst>
                </a:gridCol>
                <a:gridCol w="910517">
                  <a:extLst>
                    <a:ext uri="{9D8B030D-6E8A-4147-A177-3AD203B41FA5}">
                      <a16:colId xmlns:a16="http://schemas.microsoft.com/office/drawing/2014/main" val="2182534566"/>
                    </a:ext>
                  </a:extLst>
                </a:gridCol>
                <a:gridCol w="900876">
                  <a:extLst>
                    <a:ext uri="{9D8B030D-6E8A-4147-A177-3AD203B41FA5}">
                      <a16:colId xmlns:a16="http://schemas.microsoft.com/office/drawing/2014/main" val="362062095"/>
                    </a:ext>
                  </a:extLst>
                </a:gridCol>
                <a:gridCol w="1102383">
                  <a:extLst>
                    <a:ext uri="{9D8B030D-6E8A-4147-A177-3AD203B41FA5}">
                      <a16:colId xmlns:a16="http://schemas.microsoft.com/office/drawing/2014/main" val="2737017992"/>
                    </a:ext>
                  </a:extLst>
                </a:gridCol>
                <a:gridCol w="1102383">
                  <a:extLst>
                    <a:ext uri="{9D8B030D-6E8A-4147-A177-3AD203B41FA5}">
                      <a16:colId xmlns:a16="http://schemas.microsoft.com/office/drawing/2014/main" val="1717704355"/>
                    </a:ext>
                  </a:extLst>
                </a:gridCol>
              </a:tblGrid>
              <a:tr h="279926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No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項　目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単位施肥量</a:t>
                      </a:r>
                      <a:endParaRPr lang="en-US" altLang="ja-JP" sz="4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105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[kg / 10a]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単位施肥量中有効量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[kg]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施肥面積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[ha]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総施肥量</a:t>
                      </a: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[t]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348889"/>
                  </a:ext>
                </a:extLst>
              </a:tr>
              <a:tr h="282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N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P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K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01147"/>
                  </a:ext>
                </a:extLst>
              </a:tr>
              <a:tr h="28283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①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堆　肥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2,000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1.92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11.65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21.94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2,000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1,838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40,000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36,766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11751335"/>
                  </a:ext>
                </a:extLst>
              </a:tr>
              <a:tr h="282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</a:t>
                      </a: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D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12.60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12.60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7.20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1,800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1,654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9408348"/>
                  </a:ext>
                </a:extLst>
              </a:tr>
              <a:tr h="282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　計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14.52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24.25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29.14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44450"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endParaRPr lang="ja-JP" sz="2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6639788"/>
                  </a:ext>
                </a:extLst>
              </a:tr>
              <a:tr h="282835">
                <a:tc rowSpan="3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②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消　化　液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5,000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6.20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4.80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19.50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162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8,086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95414496"/>
                  </a:ext>
                </a:extLst>
              </a:tr>
              <a:tr h="282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</a:t>
                      </a: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E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8.50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15.00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4.60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97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77986784"/>
                  </a:ext>
                </a:extLst>
              </a:tr>
              <a:tr h="2828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　計</a:t>
                      </a:r>
                      <a:endParaRPr lang="ja-JP" sz="24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14.70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19.80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24.10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74320" marR="44450"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endParaRPr lang="ja-JP" sz="2400" kern="100">
                        <a:effectLst/>
                        <a:latin typeface="ＭＳ 明朝" panose="02020609040205080304" pitchFamily="17" charset="-128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6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―</a:t>
                      </a:r>
                      <a:r>
                        <a:rPr lang="ja-JP" sz="16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ja-JP" sz="24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780" marR="177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06635212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905CE9B4-300E-4D8D-8E16-E0BB7FF2711E}"/>
              </a:ext>
            </a:extLst>
          </p:cNvPr>
          <p:cNvSpPr txBox="1"/>
          <p:nvPr/>
        </p:nvSpPr>
        <p:spPr>
          <a:xfrm>
            <a:off x="302539" y="833120"/>
            <a:ext cx="779498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kumimoji="1" lang="ja-JP" altLang="en-US" sz="2000" b="1" u="sng" dirty="0"/>
              <a:t>牧草栽培の肥料設計</a:t>
            </a:r>
            <a:endParaRPr kumimoji="1" lang="en-US" altLang="ja-JP" sz="2000" b="1" u="sng" dirty="0"/>
          </a:p>
          <a:p>
            <a:r>
              <a:rPr kumimoji="1" lang="ja-JP" altLang="en-US" sz="2000" b="1" dirty="0"/>
              <a:t> </a:t>
            </a:r>
            <a:endParaRPr kumimoji="1" lang="en-US" altLang="ja-JP" sz="1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b="1" dirty="0"/>
          </a:p>
          <a:p>
            <a:pPr marL="171450" indent="-171450">
              <a:buFont typeface="Wingdings" panose="05000000000000000000" pitchFamily="2" charset="2"/>
              <a:buChar char="Ø"/>
            </a:pPr>
            <a:endParaRPr lang="en-US" altLang="ja-JP" sz="11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4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endParaRPr kumimoji="1" lang="en-US" altLang="ja-JP" sz="2000" b="1" dirty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ja-JP" altLang="en-US" sz="2000" b="1" u="sng" dirty="0"/>
              <a:t>デントコーン栽培の肥料設計</a:t>
            </a:r>
            <a:endParaRPr kumimoji="1" lang="ja-JP" altLang="en-US" sz="2000" b="1" u="sng" dirty="0"/>
          </a:p>
        </p:txBody>
      </p:sp>
    </p:spTree>
    <p:extLst>
      <p:ext uri="{BB962C8B-B14F-4D97-AF65-F5344CB8AC3E}">
        <p14:creationId xmlns:p14="http://schemas.microsoft.com/office/powerpoint/2010/main" val="2847620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経済性評価：プラント事業者</a:t>
            </a:r>
            <a:endParaRPr kumimoji="1" lang="ja-JP" altLang="en-US" dirty="0"/>
          </a:p>
        </p:txBody>
      </p:sp>
      <p:graphicFrame>
        <p:nvGraphicFramePr>
          <p:cNvPr id="5" name="グラフ 4">
            <a:extLst>
              <a:ext uri="{FF2B5EF4-FFF2-40B4-BE49-F238E27FC236}">
                <a16:creationId xmlns:a16="http://schemas.microsoft.com/office/drawing/2014/main" id="{D4D94E71-985F-464F-A53D-63EDC7073EE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9573289"/>
              </p:ext>
            </p:extLst>
          </p:nvPr>
        </p:nvGraphicFramePr>
        <p:xfrm>
          <a:off x="89244" y="2585442"/>
          <a:ext cx="11311573" cy="37860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88BB5263-120E-479E-93CD-88269F2002A7}"/>
              </a:ext>
            </a:extLst>
          </p:cNvPr>
          <p:cNvSpPr/>
          <p:nvPr/>
        </p:nvSpPr>
        <p:spPr>
          <a:xfrm>
            <a:off x="3845346" y="2819886"/>
            <a:ext cx="36631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000" b="1" u="sng" dirty="0">
                <a:latin typeface="ＭＳ ゴシック" panose="020B0609070205080204" pitchFamily="49" charset="-128"/>
                <a:cs typeface="Times New Roman" panose="02020603050405020304" pitchFamily="18" charset="0"/>
              </a:rPr>
              <a:t>BGP</a:t>
            </a:r>
            <a:r>
              <a:rPr lang="ja-JP" altLang="ja-JP" sz="2000" b="1" u="sng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のキャッシュフロー（</a:t>
            </a:r>
            <a:r>
              <a:rPr lang="en-US" altLang="ja-JP" sz="2000" b="1" u="sng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1</a:t>
            </a:r>
            <a:r>
              <a:rPr lang="ja-JP" altLang="ja-JP" sz="2000" b="1" u="sng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基</a:t>
            </a:r>
            <a:r>
              <a:rPr lang="en-US" altLang="ja-JP" sz="2000" b="1" u="sng" dirty="0">
                <a:ea typeface="ＭＳ ゴシック" panose="020B0609070205080204" pitchFamily="49" charset="-128"/>
                <a:cs typeface="Times New Roman" panose="02020603050405020304" pitchFamily="18" charset="0"/>
              </a:rPr>
              <a:t>)</a:t>
            </a:r>
            <a:endParaRPr lang="ja-JP" altLang="en-US" sz="2000" b="1" u="sng" dirty="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45908789-D2DB-4E57-9460-7A54BE2CB0DA}"/>
              </a:ext>
            </a:extLst>
          </p:cNvPr>
          <p:cNvSpPr txBox="1"/>
          <p:nvPr/>
        </p:nvSpPr>
        <p:spPr>
          <a:xfrm>
            <a:off x="275703" y="896282"/>
            <a:ext cx="11385944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b="1" u="sng" dirty="0"/>
              <a:t>〇基本条件</a:t>
            </a:r>
            <a:endParaRPr lang="en-US" altLang="ja-JP" sz="2000" b="1" u="sng" dirty="0"/>
          </a:p>
          <a:p>
            <a:r>
              <a:rPr lang="ja-JP" altLang="ja-JP" dirty="0"/>
              <a:t>売電量</a:t>
            </a:r>
            <a:r>
              <a:rPr lang="en-US" altLang="ja-JP" dirty="0"/>
              <a:t>2,247MWh/</a:t>
            </a:r>
            <a:r>
              <a:rPr lang="ja-JP" altLang="ja-JP" dirty="0"/>
              <a:t>年、消化液販売価格</a:t>
            </a:r>
            <a:r>
              <a:rPr lang="en-US" altLang="ja-JP" dirty="0"/>
              <a:t>100</a:t>
            </a:r>
            <a:r>
              <a:rPr lang="ja-JP" altLang="ja-JP" dirty="0"/>
              <a:t>円</a:t>
            </a:r>
            <a:r>
              <a:rPr lang="en-US" altLang="ja-JP" dirty="0"/>
              <a:t>/t</a:t>
            </a:r>
            <a:r>
              <a:rPr lang="ja-JP" altLang="ja-JP" dirty="0"/>
              <a:t>、再生敷料販売価格</a:t>
            </a:r>
            <a:r>
              <a:rPr lang="en-US" altLang="ja-JP" dirty="0"/>
              <a:t>1,000</a:t>
            </a:r>
            <a:r>
              <a:rPr lang="ja-JP" altLang="ja-JP" dirty="0"/>
              <a:t>円</a:t>
            </a:r>
            <a:r>
              <a:rPr lang="en-US" altLang="ja-JP" dirty="0"/>
              <a:t>/t</a:t>
            </a:r>
            <a:r>
              <a:rPr lang="ja-JP" altLang="ja-JP" dirty="0"/>
              <a:t>、原料購入費</a:t>
            </a:r>
            <a:r>
              <a:rPr lang="en-US" altLang="ja-JP" dirty="0"/>
              <a:t>100</a:t>
            </a:r>
            <a:r>
              <a:rPr lang="ja-JP" altLang="ja-JP" dirty="0"/>
              <a:t>円</a:t>
            </a:r>
            <a:r>
              <a:rPr lang="en-US" altLang="ja-JP" dirty="0"/>
              <a:t>/t</a:t>
            </a:r>
          </a:p>
          <a:p>
            <a:endParaRPr lang="en-US" altLang="ja-JP" sz="600" dirty="0"/>
          </a:p>
          <a:p>
            <a:r>
              <a:rPr lang="ja-JP" altLang="en-US" sz="2000" b="1" u="sng" dirty="0"/>
              <a:t>〇モデル条件</a:t>
            </a:r>
            <a:endParaRPr lang="en-US" altLang="ja-JP" sz="2000" b="1" u="sng" dirty="0"/>
          </a:p>
          <a:p>
            <a:r>
              <a:rPr lang="en-US" altLang="ja-JP" dirty="0"/>
              <a:t>①B</a:t>
            </a:r>
            <a:r>
              <a:rPr lang="ja-JP" altLang="ja-JP" dirty="0"/>
              <a:t>町モデル</a:t>
            </a:r>
            <a:r>
              <a:rPr lang="ja-JP" altLang="en-US" dirty="0"/>
              <a:t>　：</a:t>
            </a:r>
            <a:r>
              <a:rPr lang="ja-JP" altLang="ja-JP" dirty="0"/>
              <a:t>運転維持費</a:t>
            </a:r>
            <a:r>
              <a:rPr lang="en-US" altLang="ja-JP" dirty="0">
                <a:solidFill>
                  <a:srgbClr val="FF0000"/>
                </a:solidFill>
              </a:rPr>
              <a:t>8.8</a:t>
            </a:r>
            <a:r>
              <a:rPr lang="ja-JP" altLang="ja-JP" dirty="0">
                <a:solidFill>
                  <a:srgbClr val="FF0000"/>
                </a:solidFill>
              </a:rPr>
              <a:t>万円</a:t>
            </a:r>
            <a:r>
              <a:rPr lang="en-US" altLang="ja-JP" dirty="0"/>
              <a:t>/kW</a:t>
            </a:r>
            <a:r>
              <a:rPr lang="ja-JP" altLang="ja-JP" dirty="0"/>
              <a:t>、売電単価を</a:t>
            </a:r>
            <a:r>
              <a:rPr lang="en-US" altLang="ja-JP" dirty="0"/>
              <a:t>20</a:t>
            </a:r>
            <a:r>
              <a:rPr lang="ja-JP" altLang="ja-JP" dirty="0"/>
              <a:t>年目まで</a:t>
            </a:r>
            <a:r>
              <a:rPr lang="en-US" altLang="ja-JP" dirty="0"/>
              <a:t>39</a:t>
            </a:r>
            <a:r>
              <a:rPr lang="ja-JP" altLang="ja-JP" dirty="0"/>
              <a:t>円</a:t>
            </a:r>
            <a:r>
              <a:rPr lang="en-US" altLang="ja-JP" dirty="0"/>
              <a:t>/kWh </a:t>
            </a:r>
            <a:r>
              <a:rPr lang="ja-JP" altLang="ja-JP" dirty="0"/>
              <a:t>、以降</a:t>
            </a:r>
            <a:r>
              <a:rPr lang="en-US" altLang="ja-JP" dirty="0"/>
              <a:t>10</a:t>
            </a:r>
            <a:r>
              <a:rPr lang="ja-JP" altLang="ja-JP" dirty="0"/>
              <a:t>円</a:t>
            </a:r>
            <a:r>
              <a:rPr lang="en-US" altLang="ja-JP" dirty="0"/>
              <a:t>/kWh</a:t>
            </a:r>
          </a:p>
          <a:p>
            <a:r>
              <a:rPr lang="en-US" altLang="ja-JP" dirty="0"/>
              <a:t>②</a:t>
            </a:r>
            <a:r>
              <a:rPr lang="ja-JP" altLang="ja-JP" dirty="0"/>
              <a:t>一般モデル</a:t>
            </a:r>
            <a:r>
              <a:rPr lang="ja-JP" altLang="en-US" dirty="0"/>
              <a:t>  ：</a:t>
            </a:r>
            <a:r>
              <a:rPr lang="ja-JP" altLang="ja-JP" dirty="0"/>
              <a:t>運転維持費</a:t>
            </a:r>
            <a:r>
              <a:rPr lang="en-US" altLang="ja-JP" dirty="0">
                <a:solidFill>
                  <a:srgbClr val="FF0000"/>
                </a:solidFill>
              </a:rPr>
              <a:t>9.8</a:t>
            </a:r>
            <a:r>
              <a:rPr lang="ja-JP" altLang="ja-JP" dirty="0">
                <a:solidFill>
                  <a:srgbClr val="FF0000"/>
                </a:solidFill>
              </a:rPr>
              <a:t>万円</a:t>
            </a:r>
            <a:r>
              <a:rPr lang="en-US" altLang="ja-JP" dirty="0"/>
              <a:t>/kW</a:t>
            </a:r>
            <a:r>
              <a:rPr lang="ja-JP" altLang="ja-JP" dirty="0"/>
              <a:t>、売電単価を</a:t>
            </a:r>
            <a:r>
              <a:rPr lang="en-US" altLang="ja-JP" dirty="0"/>
              <a:t>20</a:t>
            </a:r>
            <a:r>
              <a:rPr lang="ja-JP" altLang="ja-JP" dirty="0"/>
              <a:t>年目まで</a:t>
            </a:r>
            <a:r>
              <a:rPr lang="en-US" altLang="ja-JP" dirty="0"/>
              <a:t>39</a:t>
            </a:r>
            <a:r>
              <a:rPr lang="ja-JP" altLang="ja-JP" dirty="0"/>
              <a:t>円</a:t>
            </a:r>
            <a:r>
              <a:rPr lang="en-US" altLang="ja-JP" dirty="0"/>
              <a:t>/kWh </a:t>
            </a:r>
            <a:r>
              <a:rPr lang="ja-JP" altLang="ja-JP" dirty="0"/>
              <a:t>、以降</a:t>
            </a:r>
            <a:r>
              <a:rPr lang="en-US" altLang="ja-JP" dirty="0"/>
              <a:t>10</a:t>
            </a:r>
            <a:r>
              <a:rPr lang="ja-JP" altLang="ja-JP" dirty="0"/>
              <a:t>円</a:t>
            </a:r>
            <a:r>
              <a:rPr lang="en-US" altLang="ja-JP" dirty="0"/>
              <a:t>/kWh</a:t>
            </a:r>
          </a:p>
          <a:p>
            <a:r>
              <a:rPr lang="en-US" altLang="ja-JP" dirty="0"/>
              <a:t>③</a:t>
            </a:r>
            <a:r>
              <a:rPr lang="ja-JP" altLang="ja-JP" dirty="0"/>
              <a:t>非</a:t>
            </a:r>
            <a:r>
              <a:rPr lang="en-US" altLang="ja-JP" dirty="0"/>
              <a:t>FIT</a:t>
            </a:r>
            <a:r>
              <a:rPr lang="ja-JP" altLang="ja-JP" dirty="0"/>
              <a:t>モデル</a:t>
            </a:r>
            <a:r>
              <a:rPr lang="ja-JP" altLang="en-US" dirty="0"/>
              <a:t>：</a:t>
            </a:r>
            <a:r>
              <a:rPr lang="ja-JP" altLang="ja-JP" dirty="0"/>
              <a:t>運転維持費</a:t>
            </a:r>
            <a:r>
              <a:rPr lang="en-US" altLang="ja-JP" dirty="0"/>
              <a:t>8.8</a:t>
            </a:r>
            <a:r>
              <a:rPr lang="ja-JP" altLang="ja-JP" dirty="0"/>
              <a:t>万円</a:t>
            </a:r>
            <a:r>
              <a:rPr lang="en-US" altLang="ja-JP" dirty="0"/>
              <a:t>/kW</a:t>
            </a:r>
            <a:r>
              <a:rPr lang="ja-JP" altLang="ja-JP" dirty="0"/>
              <a:t>、売電単価</a:t>
            </a:r>
            <a:r>
              <a:rPr lang="en-US" altLang="ja-JP" dirty="0"/>
              <a:t>10</a:t>
            </a:r>
            <a:r>
              <a:rPr lang="ja-JP" altLang="ja-JP" dirty="0"/>
              <a:t>円</a:t>
            </a:r>
            <a:r>
              <a:rPr lang="en-US" altLang="ja-JP" dirty="0"/>
              <a:t>/kWh</a:t>
            </a:r>
            <a:endParaRPr kumimoji="1" lang="ja-JP" altLang="en-US" dirty="0"/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6E48067E-E05B-4E0D-B617-50905F9A4063}"/>
              </a:ext>
            </a:extLst>
          </p:cNvPr>
          <p:cNvSpPr/>
          <p:nvPr/>
        </p:nvSpPr>
        <p:spPr>
          <a:xfrm>
            <a:off x="145289" y="6247129"/>
            <a:ext cx="11385943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/>
              <a:t>〇</a:t>
            </a:r>
            <a:r>
              <a:rPr lang="ja-JP" altLang="ja-JP" sz="2400" b="1" dirty="0"/>
              <a:t>収益は</a:t>
            </a:r>
            <a:r>
              <a:rPr lang="en-US" altLang="ja-JP" sz="2400" b="1" dirty="0"/>
              <a:t>FIT</a:t>
            </a:r>
            <a:r>
              <a:rPr lang="ja-JP" altLang="ja-JP" sz="2400" b="1" dirty="0"/>
              <a:t>売電への依存</a:t>
            </a:r>
            <a:r>
              <a:rPr lang="ja-JP" altLang="en-US" sz="2400" b="1" dirty="0"/>
              <a:t>が</a:t>
            </a:r>
            <a:r>
              <a:rPr lang="ja-JP" altLang="ja-JP" sz="2400" b="1" dirty="0"/>
              <a:t>大</a:t>
            </a:r>
            <a:r>
              <a:rPr lang="ja-JP" altLang="en-US" sz="2400" b="1" dirty="0"/>
              <a:t>きく</a:t>
            </a:r>
            <a:r>
              <a:rPr lang="ja-JP" altLang="ja-JP" sz="2400" b="1" dirty="0"/>
              <a:t>、</a:t>
            </a:r>
            <a:r>
              <a:rPr lang="ja-JP" altLang="en-US" sz="2400" b="1" dirty="0"/>
              <a:t>その</a:t>
            </a:r>
            <a:r>
              <a:rPr lang="ja-JP" altLang="ja-JP" sz="2400" b="1" dirty="0"/>
              <a:t>多く</a:t>
            </a:r>
            <a:r>
              <a:rPr lang="ja-JP" altLang="en-US" sz="2400" b="1" dirty="0"/>
              <a:t>を</a:t>
            </a:r>
            <a:r>
              <a:rPr lang="ja-JP" altLang="ja-JP" sz="2400" b="1" dirty="0"/>
              <a:t>設備投資の回収・維持管理</a:t>
            </a:r>
            <a:r>
              <a:rPr lang="ja-JP" altLang="en-US" sz="2400" b="1" dirty="0"/>
              <a:t>で消費</a:t>
            </a:r>
            <a:endParaRPr lang="en-US" altLang="ja-JP" sz="2400" b="1" dirty="0"/>
          </a:p>
        </p:txBody>
      </p:sp>
    </p:spTree>
    <p:extLst>
      <p:ext uri="{BB962C8B-B14F-4D97-AF65-F5344CB8AC3E}">
        <p14:creationId xmlns:p14="http://schemas.microsoft.com/office/powerpoint/2010/main" val="4134106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経済性評価：酪農家</a:t>
            </a:r>
            <a:endParaRPr kumimoji="1" lang="ja-JP" altLang="en-US" dirty="0"/>
          </a:p>
        </p:txBody>
      </p:sp>
      <p:graphicFrame>
        <p:nvGraphicFramePr>
          <p:cNvPr id="6" name="表 5">
            <a:extLst>
              <a:ext uri="{FF2B5EF4-FFF2-40B4-BE49-F238E27FC236}">
                <a16:creationId xmlns:a16="http://schemas.microsoft.com/office/drawing/2014/main" id="{19C8176E-627E-4206-9DD7-61B0FAEA53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8821862"/>
              </p:ext>
            </p:extLst>
          </p:nvPr>
        </p:nvGraphicFramePr>
        <p:xfrm>
          <a:off x="304801" y="1448645"/>
          <a:ext cx="11204231" cy="3928797"/>
        </p:xfrm>
        <a:graphic>
          <a:graphicData uri="http://schemas.openxmlformats.org/drawingml/2006/table">
            <a:tbl>
              <a:tblPr firstRow="1" firstCol="1" bandRow="1"/>
              <a:tblGrid>
                <a:gridCol w="1050418">
                  <a:extLst>
                    <a:ext uri="{9D8B030D-6E8A-4147-A177-3AD203B41FA5}">
                      <a16:colId xmlns:a16="http://schemas.microsoft.com/office/drawing/2014/main" val="3595203135"/>
                    </a:ext>
                  </a:extLst>
                </a:gridCol>
                <a:gridCol w="2749196">
                  <a:extLst>
                    <a:ext uri="{9D8B030D-6E8A-4147-A177-3AD203B41FA5}">
                      <a16:colId xmlns:a16="http://schemas.microsoft.com/office/drawing/2014/main" val="885659203"/>
                    </a:ext>
                  </a:extLst>
                </a:gridCol>
                <a:gridCol w="1524480">
                  <a:extLst>
                    <a:ext uri="{9D8B030D-6E8A-4147-A177-3AD203B41FA5}">
                      <a16:colId xmlns:a16="http://schemas.microsoft.com/office/drawing/2014/main" val="1256426699"/>
                    </a:ext>
                  </a:extLst>
                </a:gridCol>
                <a:gridCol w="1524480">
                  <a:extLst>
                    <a:ext uri="{9D8B030D-6E8A-4147-A177-3AD203B41FA5}">
                      <a16:colId xmlns:a16="http://schemas.microsoft.com/office/drawing/2014/main" val="1845501784"/>
                    </a:ext>
                  </a:extLst>
                </a:gridCol>
                <a:gridCol w="1524480">
                  <a:extLst>
                    <a:ext uri="{9D8B030D-6E8A-4147-A177-3AD203B41FA5}">
                      <a16:colId xmlns:a16="http://schemas.microsoft.com/office/drawing/2014/main" val="2436805548"/>
                    </a:ext>
                  </a:extLst>
                </a:gridCol>
                <a:gridCol w="1524480">
                  <a:extLst>
                    <a:ext uri="{9D8B030D-6E8A-4147-A177-3AD203B41FA5}">
                      <a16:colId xmlns:a16="http://schemas.microsoft.com/office/drawing/2014/main" val="2404255774"/>
                    </a:ext>
                  </a:extLst>
                </a:gridCol>
                <a:gridCol w="1306697">
                  <a:extLst>
                    <a:ext uri="{9D8B030D-6E8A-4147-A177-3AD203B41FA5}">
                      <a16:colId xmlns:a16="http://schemas.microsoft.com/office/drawing/2014/main" val="134496412"/>
                    </a:ext>
                  </a:extLst>
                </a:gridCol>
              </a:tblGrid>
              <a:tr h="437472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区分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項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目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単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価</a:t>
                      </a:r>
                      <a:endParaRPr lang="en-US" altLang="ja-JP" sz="1800" kern="0" dirty="0">
                        <a:solidFill>
                          <a:srgbClr val="000000"/>
                        </a:solidFill>
                        <a:effectLst/>
                        <a:latin typeface="Century" panose="02040604050505020304" pitchFamily="18" charset="0"/>
                        <a:ea typeface="ＭＳ 明朝" panose="02020609040205080304" pitchFamily="17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円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 / t]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9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9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導入前収支</a:t>
                      </a:r>
                      <a:endParaRPr lang="ja-JP" sz="25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9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9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導入後収支</a:t>
                      </a:r>
                      <a:endParaRPr lang="ja-JP" sz="25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53319708"/>
                  </a:ext>
                </a:extLst>
              </a:tr>
              <a:tr h="336135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[t]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費用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千円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数量</a:t>
                      </a: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[t]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費用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[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千円</a:t>
                      </a: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183187"/>
                  </a:ext>
                </a:extLst>
              </a:tr>
              <a:tr h="343922">
                <a:tc rowSpan="7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支出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化学肥料購入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90,000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3,807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342,630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3,244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291,960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0594502"/>
                  </a:ext>
                </a:extLst>
              </a:tr>
              <a:tr h="3439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消化液購入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145,269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latinLnBrk="1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14,527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9239973"/>
                  </a:ext>
                </a:extLst>
              </a:tr>
              <a:tr h="35746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消化液散布委託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145,269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72,635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5928888"/>
                  </a:ext>
                </a:extLst>
              </a:tr>
              <a:tr h="3439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敷料購入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7,500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21,345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160,085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3694973"/>
                  </a:ext>
                </a:extLst>
              </a:tr>
              <a:tr h="3439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再生敷料購入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1,000  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21,345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21,345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4939837"/>
                  </a:ext>
                </a:extLst>
              </a:tr>
              <a:tr h="296718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糞尿処理コスト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159,969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95,981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70142232"/>
                  </a:ext>
                </a:extLst>
              </a:tr>
              <a:tr h="343922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糞尿運搬委託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159,969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79,985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5962269"/>
                  </a:ext>
                </a:extLst>
              </a:tr>
              <a:tr h="34392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収入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hangingPunct="0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糞尿販売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100  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0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159,969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15,997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9852685"/>
                  </a:ext>
                </a:extLst>
              </a:tr>
              <a:tr h="43747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 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収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支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合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計（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支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出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額</a:t>
                      </a:r>
                      <a:r>
                        <a:rPr lang="ja-JP" sz="18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）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7787" marR="87787" marT="43894" marB="43894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598,696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-</a:t>
                      </a:r>
                      <a:endParaRPr lang="ja-JP" sz="21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464,455</a:t>
                      </a:r>
                      <a:endParaRPr lang="ja-JP" sz="21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88463" marR="8846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26516968"/>
                  </a:ext>
                </a:extLst>
              </a:tr>
            </a:tbl>
          </a:graphicData>
        </a:graphic>
      </p:graphicFrame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87D4C8A8-339A-48F1-8ED0-D3AD45DC34BE}"/>
              </a:ext>
            </a:extLst>
          </p:cNvPr>
          <p:cNvSpPr/>
          <p:nvPr/>
        </p:nvSpPr>
        <p:spPr>
          <a:xfrm>
            <a:off x="306153" y="5465963"/>
            <a:ext cx="10272948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ja-JP" altLang="en-US" sz="2400" b="1" dirty="0">
                <a:latin typeface="+mn-ea"/>
                <a:cs typeface="Times New Roman" panose="02020603050405020304" pitchFamily="18" charset="0"/>
              </a:rPr>
              <a:t>〇</a:t>
            </a:r>
            <a:r>
              <a:rPr lang="ja-JP" altLang="ja-JP" sz="2400" b="1" dirty="0">
                <a:latin typeface="+mn-ea"/>
                <a:cs typeface="Times New Roman" panose="02020603050405020304" pitchFamily="18" charset="0"/>
              </a:rPr>
              <a:t>域外への資金流出となる支出が減少、域内の資金循環となる支出が増加</a:t>
            </a:r>
            <a:endParaRPr lang="ja-JP" altLang="en-US" sz="2400" b="1" dirty="0">
              <a:latin typeface="+mn-ea"/>
            </a:endParaRP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8CCC9BFD-4EE3-46DF-9F4D-1ADFA4AF6796}"/>
              </a:ext>
            </a:extLst>
          </p:cNvPr>
          <p:cNvSpPr/>
          <p:nvPr/>
        </p:nvSpPr>
        <p:spPr>
          <a:xfrm>
            <a:off x="217252" y="986980"/>
            <a:ext cx="54681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2400" b="1" u="sng" dirty="0">
                <a:latin typeface="+mn-ea"/>
                <a:cs typeface="Times New Roman" panose="02020603050405020304" pitchFamily="18" charset="0"/>
              </a:rPr>
              <a:t>BGP</a:t>
            </a:r>
            <a:r>
              <a:rPr lang="ja-JP" altLang="ja-JP" sz="2400" b="1" u="sng" dirty="0">
                <a:latin typeface="+mn-ea"/>
                <a:cs typeface="Times New Roman" panose="02020603050405020304" pitchFamily="18" charset="0"/>
              </a:rPr>
              <a:t>導入前後の畜産農家事業収支変化</a:t>
            </a:r>
            <a:endParaRPr lang="ja-JP" altLang="en-US" sz="2400" b="1" u="sng" dirty="0">
              <a:latin typeface="+mn-ea"/>
            </a:endParaRP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2AD518C-87AF-4BB9-AA8C-81ECD7245F6B}"/>
              </a:ext>
            </a:extLst>
          </p:cNvPr>
          <p:cNvSpPr/>
          <p:nvPr/>
        </p:nvSpPr>
        <p:spPr>
          <a:xfrm>
            <a:off x="611631" y="6092728"/>
            <a:ext cx="10998199" cy="52322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altLang="ja-JP" sz="2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BGP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による地域への経済効果は、酪農家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の域外</a:t>
            </a:r>
            <a:r>
              <a:rPr lang="ja-JP" altLang="ja-JP" sz="2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支出削減</a:t>
            </a:r>
            <a:r>
              <a:rPr lang="ja-JP" altLang="en-US" sz="2800" b="1" dirty="0">
                <a:solidFill>
                  <a:schemeClr val="tx1"/>
                </a:solidFill>
                <a:latin typeface="+mn-ea"/>
                <a:cs typeface="Times New Roman" panose="02020603050405020304" pitchFamily="18" charset="0"/>
              </a:rPr>
              <a:t>が主な原資</a:t>
            </a:r>
            <a:endParaRPr lang="ja-JP" altLang="en-US" sz="2800" b="1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矢印: 右 2">
            <a:extLst>
              <a:ext uri="{FF2B5EF4-FFF2-40B4-BE49-F238E27FC236}">
                <a16:creationId xmlns:a16="http://schemas.microsoft.com/office/drawing/2014/main" id="{0C25713B-C045-4D13-8403-633E0BE8DE35}"/>
              </a:ext>
            </a:extLst>
          </p:cNvPr>
          <p:cNvSpPr/>
          <p:nvPr/>
        </p:nvSpPr>
        <p:spPr>
          <a:xfrm>
            <a:off x="304801" y="6163838"/>
            <a:ext cx="355600" cy="381000"/>
          </a:xfrm>
          <a:prstGeom prst="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79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環境評価：炭素循環</a:t>
            </a:r>
            <a:endParaRPr kumimoji="1" lang="ja-JP" altLang="en-US" dirty="0"/>
          </a:p>
        </p:txBody>
      </p:sp>
      <p:graphicFrame>
        <p:nvGraphicFramePr>
          <p:cNvPr id="7" name="表 6">
            <a:extLst>
              <a:ext uri="{FF2B5EF4-FFF2-40B4-BE49-F238E27FC236}">
                <a16:creationId xmlns:a16="http://schemas.microsoft.com/office/drawing/2014/main" id="{6081708F-24F4-487C-BB95-9E5D1DD0BC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0332770"/>
              </p:ext>
            </p:extLst>
          </p:nvPr>
        </p:nvGraphicFramePr>
        <p:xfrm>
          <a:off x="262641" y="5345966"/>
          <a:ext cx="8314428" cy="1288016"/>
        </p:xfrm>
        <a:graphic>
          <a:graphicData uri="http://schemas.openxmlformats.org/drawingml/2006/table">
            <a:tbl>
              <a:tblPr firstRow="1" firstCol="1" bandRow="1"/>
              <a:tblGrid>
                <a:gridCol w="2886874">
                  <a:extLst>
                    <a:ext uri="{9D8B030D-6E8A-4147-A177-3AD203B41FA5}">
                      <a16:colId xmlns:a16="http://schemas.microsoft.com/office/drawing/2014/main" val="4222987889"/>
                    </a:ext>
                  </a:extLst>
                </a:gridCol>
                <a:gridCol w="1946996">
                  <a:extLst>
                    <a:ext uri="{9D8B030D-6E8A-4147-A177-3AD203B41FA5}">
                      <a16:colId xmlns:a16="http://schemas.microsoft.com/office/drawing/2014/main" val="1343698385"/>
                    </a:ext>
                  </a:extLst>
                </a:gridCol>
                <a:gridCol w="2015663">
                  <a:extLst>
                    <a:ext uri="{9D8B030D-6E8A-4147-A177-3AD203B41FA5}">
                      <a16:colId xmlns:a16="http://schemas.microsoft.com/office/drawing/2014/main" val="4260321249"/>
                    </a:ext>
                  </a:extLst>
                </a:gridCol>
                <a:gridCol w="1464895">
                  <a:extLst>
                    <a:ext uri="{9D8B030D-6E8A-4147-A177-3AD203B41FA5}">
                      <a16:colId xmlns:a16="http://schemas.microsoft.com/office/drawing/2014/main" val="1532482234"/>
                    </a:ext>
                  </a:extLst>
                </a:gridCol>
              </a:tblGrid>
              <a:tr h="320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項目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800" kern="0" dirty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18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導入効果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660342"/>
                  </a:ext>
                </a:extLst>
              </a:tr>
              <a:tr h="32091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CO</a:t>
                      </a:r>
                      <a:r>
                        <a:rPr lang="en-US" sz="1800" kern="0" baseline="-250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排出量</a:t>
                      </a:r>
                      <a:r>
                        <a:rPr lang="ja-JP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[t/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27,837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27,202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＋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625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80103325"/>
                  </a:ext>
                </a:extLst>
              </a:tr>
              <a:tr h="3230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CH</a:t>
                      </a:r>
                      <a:r>
                        <a:rPr lang="en-US" sz="1800" kern="0" baseline="-2500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排出量</a:t>
                      </a:r>
                      <a:r>
                        <a:rPr lang="ja-JP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[t/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5,831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4,935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896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0291083"/>
                  </a:ext>
                </a:extLst>
              </a:tr>
              <a:tr h="323097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GHG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排出量</a:t>
                      </a:r>
                      <a:r>
                        <a:rPr lang="ja-JP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[t-CO</a:t>
                      </a:r>
                      <a:r>
                        <a:rPr lang="en-US" sz="1800" kern="0" baseline="-2500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kern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ja-JP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18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2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155,424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125,284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18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30,140</a:t>
                      </a:r>
                      <a:endParaRPr lang="ja-JP" sz="22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71889" marR="17188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7377739"/>
                  </a:ext>
                </a:extLst>
              </a:tr>
            </a:tbl>
          </a:graphicData>
        </a:graphic>
      </p:graphicFrame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8157941D-24D3-4C95-AACA-A6ADEE5626BF}"/>
              </a:ext>
            </a:extLst>
          </p:cNvPr>
          <p:cNvSpPr txBox="1"/>
          <p:nvPr/>
        </p:nvSpPr>
        <p:spPr>
          <a:xfrm>
            <a:off x="79271" y="895956"/>
            <a:ext cx="316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b="1" u="sng" dirty="0"/>
              <a:t>BGP</a:t>
            </a:r>
            <a:r>
              <a:rPr lang="ja-JP" altLang="en-US" sz="2000" b="1" u="sng" dirty="0"/>
              <a:t>導入前の炭素循環</a:t>
            </a:r>
            <a:endParaRPr kumimoji="1" lang="ja-JP" altLang="en-US" sz="2000" b="1" u="sng" dirty="0"/>
          </a:p>
        </p:txBody>
      </p:sp>
      <p:sp>
        <p:nvSpPr>
          <p:cNvPr id="16" name="テキスト ボックス 15">
            <a:extLst>
              <a:ext uri="{FF2B5EF4-FFF2-40B4-BE49-F238E27FC236}">
                <a16:creationId xmlns:a16="http://schemas.microsoft.com/office/drawing/2014/main" id="{D3863124-44EE-47D3-B396-D9505F133898}"/>
              </a:ext>
            </a:extLst>
          </p:cNvPr>
          <p:cNvSpPr txBox="1"/>
          <p:nvPr/>
        </p:nvSpPr>
        <p:spPr>
          <a:xfrm>
            <a:off x="6215782" y="895956"/>
            <a:ext cx="316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b="1" u="sng" dirty="0"/>
              <a:t>BGP</a:t>
            </a:r>
            <a:r>
              <a:rPr lang="ja-JP" altLang="en-US" sz="2000" b="1" u="sng" dirty="0"/>
              <a:t>導入後の炭素循環</a:t>
            </a:r>
            <a:endParaRPr kumimoji="1" lang="ja-JP" altLang="en-US" sz="2000" b="1" u="sng" dirty="0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AD156F54-E93C-4ADE-A7F1-031EB60BC5D7}"/>
              </a:ext>
            </a:extLst>
          </p:cNvPr>
          <p:cNvSpPr txBox="1"/>
          <p:nvPr/>
        </p:nvSpPr>
        <p:spPr>
          <a:xfrm>
            <a:off x="121039" y="4971798"/>
            <a:ext cx="42955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b="1" u="sng" dirty="0"/>
              <a:t>CO</a:t>
            </a:r>
            <a:r>
              <a:rPr lang="en-US" altLang="ja-JP" sz="2000" b="1" u="sng" baseline="-10000" dirty="0"/>
              <a:t>2</a:t>
            </a:r>
            <a:r>
              <a:rPr lang="ja-JP" altLang="en-US" sz="2000" b="1" u="sng" dirty="0"/>
              <a:t>と</a:t>
            </a:r>
            <a:r>
              <a:rPr lang="en-US" altLang="ja-JP" sz="2000" b="1" u="sng" dirty="0"/>
              <a:t>CH</a:t>
            </a:r>
            <a:r>
              <a:rPr lang="en-US" altLang="ja-JP" sz="2000" b="1" u="sng" baseline="-10000" dirty="0"/>
              <a:t>4</a:t>
            </a:r>
            <a:r>
              <a:rPr lang="ja-JP" altLang="en-US" sz="2000" b="1" u="sng" dirty="0"/>
              <a:t>収支及び</a:t>
            </a:r>
            <a:r>
              <a:rPr lang="en-US" altLang="ja-JP" sz="2000" b="1" u="sng" dirty="0"/>
              <a:t>GHG</a:t>
            </a:r>
            <a:r>
              <a:rPr lang="ja-JP" altLang="en-US" sz="2000" b="1" u="sng" dirty="0"/>
              <a:t>排出量</a:t>
            </a:r>
            <a:endParaRPr kumimoji="1" lang="ja-JP" altLang="en-US" sz="2000" b="1" u="sng" dirty="0"/>
          </a:p>
        </p:txBody>
      </p:sp>
      <p:pic>
        <p:nvPicPr>
          <p:cNvPr id="4" name="図 3">
            <a:extLst>
              <a:ext uri="{FF2B5EF4-FFF2-40B4-BE49-F238E27FC236}">
                <a16:creationId xmlns:a16="http://schemas.microsoft.com/office/drawing/2014/main" id="{37F4AEEE-FF71-4A34-886A-20A9849FC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57" y="1204602"/>
            <a:ext cx="12071287" cy="3668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13403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環境評価：窒素循環</a:t>
            </a:r>
            <a:endParaRPr kumimoji="1" lang="ja-JP" altLang="en-US" dirty="0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20F53830-F67A-4061-A486-A3D5C3309DCD}"/>
              </a:ext>
            </a:extLst>
          </p:cNvPr>
          <p:cNvSpPr txBox="1"/>
          <p:nvPr/>
        </p:nvSpPr>
        <p:spPr>
          <a:xfrm>
            <a:off x="79271" y="895956"/>
            <a:ext cx="316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b="1" u="sng" dirty="0"/>
              <a:t>BGP</a:t>
            </a:r>
            <a:r>
              <a:rPr lang="ja-JP" altLang="en-US" sz="2000" b="1" u="sng" dirty="0"/>
              <a:t>導入前の窒素循環</a:t>
            </a:r>
            <a:endParaRPr kumimoji="1" lang="ja-JP" altLang="en-US" sz="2000" b="1" u="sng" dirty="0"/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8A7716A9-46EC-4422-ADD0-035039892FF7}"/>
              </a:ext>
            </a:extLst>
          </p:cNvPr>
          <p:cNvSpPr txBox="1"/>
          <p:nvPr/>
        </p:nvSpPr>
        <p:spPr>
          <a:xfrm>
            <a:off x="6215782" y="895956"/>
            <a:ext cx="31645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sz="2000" b="1" u="sng" dirty="0"/>
              <a:t>BGP</a:t>
            </a:r>
            <a:r>
              <a:rPr lang="ja-JP" altLang="en-US" sz="2000" b="1" u="sng" dirty="0"/>
              <a:t>導入後の窒素循環</a:t>
            </a:r>
            <a:endParaRPr kumimoji="1" lang="ja-JP" altLang="en-US" sz="2000" b="1" u="sng" dirty="0"/>
          </a:p>
        </p:txBody>
      </p:sp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02B76012-CC09-4E6A-8455-D6F30134FF5F}"/>
              </a:ext>
            </a:extLst>
          </p:cNvPr>
          <p:cNvSpPr txBox="1"/>
          <p:nvPr/>
        </p:nvSpPr>
        <p:spPr>
          <a:xfrm>
            <a:off x="173467" y="4986090"/>
            <a:ext cx="50308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u"/>
            </a:pPr>
            <a:r>
              <a:rPr lang="en-US" altLang="ja-JP" b="1" u="sng" dirty="0"/>
              <a:t>BGP</a:t>
            </a:r>
            <a:r>
              <a:rPr lang="ja-JP" altLang="ja-JP" b="1" u="sng" dirty="0"/>
              <a:t>導入前後の窒素溶脱量と</a:t>
            </a:r>
            <a:r>
              <a:rPr lang="en-US" altLang="ja-JP" b="1" u="sng" dirty="0"/>
              <a:t>GHG</a:t>
            </a:r>
            <a:r>
              <a:rPr lang="ja-JP" altLang="ja-JP" b="1" u="sng" dirty="0"/>
              <a:t>排出量</a:t>
            </a:r>
            <a:endParaRPr kumimoji="1" lang="ja-JP" altLang="en-US" sz="2000" b="1" u="sng" dirty="0"/>
          </a:p>
        </p:txBody>
      </p:sp>
      <p:graphicFrame>
        <p:nvGraphicFramePr>
          <p:cNvPr id="13" name="表 12">
            <a:extLst>
              <a:ext uri="{FF2B5EF4-FFF2-40B4-BE49-F238E27FC236}">
                <a16:creationId xmlns:a16="http://schemas.microsoft.com/office/drawing/2014/main" id="{9F760A3E-5C86-4747-AB90-F2E6E2E7D4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3457897"/>
              </p:ext>
            </p:extLst>
          </p:nvPr>
        </p:nvGraphicFramePr>
        <p:xfrm>
          <a:off x="262641" y="5339703"/>
          <a:ext cx="8307427" cy="1148857"/>
        </p:xfrm>
        <a:graphic>
          <a:graphicData uri="http://schemas.openxmlformats.org/drawingml/2006/table">
            <a:tbl>
              <a:tblPr firstRow="1" firstCol="1" bandRow="1"/>
              <a:tblGrid>
                <a:gridCol w="2879393">
                  <a:extLst>
                    <a:ext uri="{9D8B030D-6E8A-4147-A177-3AD203B41FA5}">
                      <a16:colId xmlns:a16="http://schemas.microsoft.com/office/drawing/2014/main" val="2222796884"/>
                    </a:ext>
                  </a:extLst>
                </a:gridCol>
                <a:gridCol w="1955260">
                  <a:extLst>
                    <a:ext uri="{9D8B030D-6E8A-4147-A177-3AD203B41FA5}">
                      <a16:colId xmlns:a16="http://schemas.microsoft.com/office/drawing/2014/main" val="349349915"/>
                    </a:ext>
                  </a:extLst>
                </a:gridCol>
                <a:gridCol w="2003897">
                  <a:extLst>
                    <a:ext uri="{9D8B030D-6E8A-4147-A177-3AD203B41FA5}">
                      <a16:colId xmlns:a16="http://schemas.microsoft.com/office/drawing/2014/main" val="1000956543"/>
                    </a:ext>
                  </a:extLst>
                </a:gridCol>
                <a:gridCol w="1468877">
                  <a:extLst>
                    <a:ext uri="{9D8B030D-6E8A-4147-A177-3AD203B41FA5}">
                      <a16:colId xmlns:a16="http://schemas.microsoft.com/office/drawing/2014/main" val="1457866472"/>
                    </a:ext>
                  </a:extLst>
                </a:gridCol>
              </a:tblGrid>
              <a:tr h="381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項目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2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導入前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BGP</a:t>
                      </a:r>
                      <a:r>
                        <a:rPr lang="ja-JP" sz="2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導入後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2000" kern="0">
                          <a:solidFill>
                            <a:srgbClr val="000000"/>
                          </a:solidFill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導入効果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9078088"/>
                  </a:ext>
                </a:extLst>
              </a:tr>
              <a:tr h="383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窒素溶脱量</a:t>
                      </a:r>
                      <a:r>
                        <a:rPr lang="ja-JP" sz="20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[t/</a:t>
                      </a: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403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457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+54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58523363"/>
                  </a:ext>
                </a:extLst>
              </a:tr>
              <a:tr h="38381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GHG</a:t>
                      </a: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排出量</a:t>
                      </a:r>
                      <a:r>
                        <a:rPr lang="ja-JP" sz="20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0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[t-CO</a:t>
                      </a:r>
                      <a:r>
                        <a:rPr lang="en-US" sz="2000" kern="0" baseline="-2500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2000" kern="0" dirty="0">
                          <a:effectLst/>
                          <a:latin typeface="游明朝" panose="02020400000000000000" pitchFamily="18" charset="-128"/>
                          <a:ea typeface="Century" panose="020406040505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年</a:t>
                      </a: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]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36000" marR="360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21,996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15,735</a:t>
                      </a:r>
                      <a:endParaRPr lang="ja-JP" sz="2800" kern="10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ja-JP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－</a:t>
                      </a:r>
                      <a:r>
                        <a:rPr lang="en-US" sz="2000" kern="0" dirty="0">
                          <a:effectLst/>
                          <a:latin typeface="Century" panose="02040604050505020304" pitchFamily="18" charset="0"/>
                          <a:ea typeface="ＭＳ 明朝" panose="02020609040205080304" pitchFamily="17" charset="-128"/>
                          <a:cs typeface="Times New Roman" panose="02020603050405020304" pitchFamily="18" charset="0"/>
                        </a:rPr>
                        <a:t>6,261</a:t>
                      </a:r>
                      <a:endParaRPr lang="ja-JP" sz="2800" kern="100" dirty="0">
                        <a:effectLst/>
                        <a:latin typeface="游明朝" panose="02020400000000000000" pitchFamily="18" charset="-128"/>
                        <a:ea typeface="游明朝" panose="02020400000000000000" pitchFamily="18" charset="-128"/>
                        <a:cs typeface="Times New Roman" panose="02020603050405020304" pitchFamily="18" charset="0"/>
                      </a:endParaRPr>
                    </a:p>
                  </a:txBody>
                  <a:tcPr marL="187059" marR="187059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0221159"/>
                  </a:ext>
                </a:extLst>
              </a:tr>
            </a:tbl>
          </a:graphicData>
        </a:graphic>
      </p:graphicFrame>
      <p:pic>
        <p:nvPicPr>
          <p:cNvPr id="3" name="図 2">
            <a:extLst>
              <a:ext uri="{FF2B5EF4-FFF2-40B4-BE49-F238E27FC236}">
                <a16:creationId xmlns:a16="http://schemas.microsoft.com/office/drawing/2014/main" id="{43C7D428-8AF5-4C3D-AE68-D977A583C3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287" y="1206114"/>
            <a:ext cx="12071287" cy="3638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6203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DBCBD94-FBA0-4D52-B254-0F31B95602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/>
              <a:t>その他効果：酪農家への効果</a:t>
            </a:r>
            <a:endParaRPr kumimoji="1" lang="ja-JP" altLang="en-US" dirty="0"/>
          </a:p>
        </p:txBody>
      </p:sp>
      <p:pic>
        <p:nvPicPr>
          <p:cNvPr id="3" name="図 2">
            <a:extLst>
              <a:ext uri="{FF2B5EF4-FFF2-40B4-BE49-F238E27FC236}">
                <a16:creationId xmlns:a16="http://schemas.microsoft.com/office/drawing/2014/main" id="{35798F8D-8EEE-4C05-9643-986BD94AE6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99" y="923841"/>
            <a:ext cx="11485415" cy="5652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565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1399</TotalTime>
  <Words>1312</Words>
  <Application>Microsoft Office PowerPoint</Application>
  <PresentationFormat>ワイド画面</PresentationFormat>
  <Paragraphs>429</Paragraphs>
  <Slides>12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21" baseType="lpstr">
      <vt:lpstr>ＭＳ ゴシック</vt:lpstr>
      <vt:lpstr>ＭＳ 明朝</vt:lpstr>
      <vt:lpstr>游ゴシック</vt:lpstr>
      <vt:lpstr>游ゴシック Light</vt:lpstr>
      <vt:lpstr>游明朝</vt:lpstr>
      <vt:lpstr>Arial</vt:lpstr>
      <vt:lpstr>Century</vt:lpstr>
      <vt:lpstr>Wingdings</vt:lpstr>
      <vt:lpstr>Office テーマ</vt:lpstr>
      <vt:lpstr>農業系バイオマス 成果報告</vt:lpstr>
      <vt:lpstr>BGP導入のケーススタディ</vt:lpstr>
      <vt:lpstr>B町モデル条件①</vt:lpstr>
      <vt:lpstr>B町モデル条件②</vt:lpstr>
      <vt:lpstr>経済性評価：プラント事業者</vt:lpstr>
      <vt:lpstr>経済性評価：酪農家</vt:lpstr>
      <vt:lpstr>環境評価：炭素循環</vt:lpstr>
      <vt:lpstr>環境評価：窒素循環</vt:lpstr>
      <vt:lpstr>その他効果：酪農家への効果</vt:lpstr>
      <vt:lpstr>その他効果：地域全体への効果</vt:lpstr>
      <vt:lpstr>B町検討まとめ</vt:lpstr>
      <vt:lpstr>地域への提案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農業系バイオマス 成果報告(仮)</dc:title>
  <dc:creator>和田 年弘 H2015042</dc:creator>
  <cp:lastModifiedBy>和田 年弘 H2015042</cp:lastModifiedBy>
  <cp:revision>79</cp:revision>
  <dcterms:created xsi:type="dcterms:W3CDTF">2021-09-16T02:46:24Z</dcterms:created>
  <dcterms:modified xsi:type="dcterms:W3CDTF">2021-10-04T09:11:13Z</dcterms:modified>
</cp:coreProperties>
</file>