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9"/>
  </p:notesMasterIdLst>
  <p:sldIdLst>
    <p:sldId id="256" r:id="rId2"/>
    <p:sldId id="260" r:id="rId3"/>
    <p:sldId id="274" r:id="rId4"/>
    <p:sldId id="263" r:id="rId5"/>
    <p:sldId id="262" r:id="rId6"/>
    <p:sldId id="264" r:id="rId7"/>
    <p:sldId id="272" r:id="rId8"/>
    <p:sldId id="277" r:id="rId9"/>
    <p:sldId id="265" r:id="rId10"/>
    <p:sldId id="269" r:id="rId11"/>
    <p:sldId id="266" r:id="rId12"/>
    <p:sldId id="270" r:id="rId13"/>
    <p:sldId id="271" r:id="rId14"/>
    <p:sldId id="275" r:id="rId15"/>
    <p:sldId id="259" r:id="rId16"/>
    <p:sldId id="273"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29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4553E-F911-4821-A6F7-D890692672A9}" type="datetimeFigureOut">
              <a:rPr kumimoji="1" lang="ja-JP" altLang="en-US" smtClean="0"/>
              <a:t>2021/10/4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4EE44-C08A-4BF2-95EA-7D6A7C379FB3}" type="slidenum">
              <a:rPr kumimoji="1" lang="ja-JP" altLang="en-US" smtClean="0"/>
              <a:t>‹#›</a:t>
            </a:fld>
            <a:endParaRPr kumimoji="1" lang="ja-JP" altLang="en-US"/>
          </a:p>
        </p:txBody>
      </p:sp>
    </p:spTree>
    <p:extLst>
      <p:ext uri="{BB962C8B-B14F-4D97-AF65-F5344CB8AC3E}">
        <p14:creationId xmlns:p14="http://schemas.microsoft.com/office/powerpoint/2010/main" val="27856958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04EE44-C08A-4BF2-95EA-7D6A7C379FB3}" type="slidenum">
              <a:rPr kumimoji="1" lang="ja-JP" altLang="en-US" smtClean="0"/>
              <a:t>1</a:t>
            </a:fld>
            <a:endParaRPr kumimoji="1" lang="ja-JP" altLang="en-US"/>
          </a:p>
        </p:txBody>
      </p:sp>
    </p:spTree>
    <p:extLst>
      <p:ext uri="{BB962C8B-B14F-4D97-AF65-F5344CB8AC3E}">
        <p14:creationId xmlns:p14="http://schemas.microsoft.com/office/powerpoint/2010/main" val="1055045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140410"/>
            <a:ext cx="9144000" cy="2387600"/>
          </a:xfrm>
        </p:spPr>
        <p:txBody>
          <a:bodyPr anchor="b"/>
          <a:lstStyle>
            <a:lvl1pPr algn="ctr">
              <a:defRPr sz="60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133600" y="368024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Slide Number Placeholder 5"/>
          <p:cNvSpPr>
            <a:spLocks noGrp="1"/>
          </p:cNvSpPr>
          <p:nvPr>
            <p:ph type="sldNum" sz="quarter" idx="12"/>
          </p:nvPr>
        </p:nvSpPr>
        <p:spPr/>
        <p:txBody>
          <a:bodyPr/>
          <a:lstStyle/>
          <a:p>
            <a:fld id="{B67EE341-5A6A-4837-9CC1-1A5D0F29D6B0}"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14F6BC22-470B-45F9-AFED-29147733E072}"/>
              </a:ext>
            </a:extLst>
          </p:cNvPr>
          <p:cNvSpPr/>
          <p:nvPr userDrawn="1"/>
        </p:nvSpPr>
        <p:spPr>
          <a:xfrm>
            <a:off x="1167063" y="0"/>
            <a:ext cx="178220" cy="68668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C36F9A4-0D8A-4364-9945-B40D666294E6}"/>
              </a:ext>
            </a:extLst>
          </p:cNvPr>
          <p:cNvSpPr/>
          <p:nvPr userDrawn="1"/>
        </p:nvSpPr>
        <p:spPr>
          <a:xfrm>
            <a:off x="0" y="-8878"/>
            <a:ext cx="1167063" cy="686687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9" name="図 8">
            <a:extLst>
              <a:ext uri="{FF2B5EF4-FFF2-40B4-BE49-F238E27FC236}">
                <a16:creationId xmlns:a16="http://schemas.microsoft.com/office/drawing/2014/main" id="{CC177759-8988-4651-9185-0326F0285811}"/>
              </a:ext>
            </a:extLst>
          </p:cNvPr>
          <p:cNvPicPr>
            <a:picLocks noChangeAspect="1"/>
          </p:cNvPicPr>
          <p:nvPr userDrawn="1"/>
        </p:nvPicPr>
        <p:blipFill rotWithShape="1">
          <a:blip r:embed="rId2" cstate="email">
            <a:clrChange>
              <a:clrFrom>
                <a:srgbClr val="010101"/>
              </a:clrFrom>
              <a:clrTo>
                <a:srgbClr val="010101">
                  <a:alpha val="0"/>
                </a:srgbClr>
              </a:clrTo>
            </a:clrChange>
            <a:extLst>
              <a:ext uri="{28A0092B-C50C-407E-A947-70E740481C1C}">
                <a14:useLocalDpi xmlns:a14="http://schemas.microsoft.com/office/drawing/2010/main"/>
              </a:ext>
            </a:extLst>
          </a:blip>
          <a:srcRect/>
          <a:stretch/>
        </p:blipFill>
        <p:spPr>
          <a:xfrm>
            <a:off x="51648" y="68559"/>
            <a:ext cx="1063765" cy="318595"/>
          </a:xfrm>
          <a:prstGeom prst="rect">
            <a:avLst/>
          </a:prstGeom>
        </p:spPr>
      </p:pic>
    </p:spTree>
    <p:extLst>
      <p:ext uri="{BB962C8B-B14F-4D97-AF65-F5344CB8AC3E}">
        <p14:creationId xmlns:p14="http://schemas.microsoft.com/office/powerpoint/2010/main" val="251377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EBF59C2-626C-4D4B-95F3-88038AECD8A1}"/>
              </a:ext>
            </a:extLst>
          </p:cNvPr>
          <p:cNvSpPr/>
          <p:nvPr userDrawn="1"/>
        </p:nvSpPr>
        <p:spPr>
          <a:xfrm>
            <a:off x="0" y="-1261"/>
            <a:ext cx="183379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7" name="正方形/長方形 6">
            <a:extLst>
              <a:ext uri="{FF2B5EF4-FFF2-40B4-BE49-F238E27FC236}">
                <a16:creationId xmlns:a16="http://schemas.microsoft.com/office/drawing/2014/main" id="{71633939-B154-407C-8B92-C3F3616DA9B5}"/>
              </a:ext>
            </a:extLst>
          </p:cNvPr>
          <p:cNvSpPr/>
          <p:nvPr userDrawn="1"/>
        </p:nvSpPr>
        <p:spPr>
          <a:xfrm>
            <a:off x="0" y="2506638"/>
            <a:ext cx="12192000" cy="181928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 name="タイトル 1">
            <a:extLst>
              <a:ext uri="{FF2B5EF4-FFF2-40B4-BE49-F238E27FC236}">
                <a16:creationId xmlns:a16="http://schemas.microsoft.com/office/drawing/2014/main" id="{1D9E42A2-468C-4A15-9441-8B46ED7E73E1}"/>
              </a:ext>
            </a:extLst>
          </p:cNvPr>
          <p:cNvSpPr>
            <a:spLocks noGrp="1"/>
          </p:cNvSpPr>
          <p:nvPr>
            <p:ph type="title" hasCustomPrompt="1"/>
          </p:nvPr>
        </p:nvSpPr>
        <p:spPr>
          <a:xfrm>
            <a:off x="2964579" y="2694441"/>
            <a:ext cx="7850965" cy="1325563"/>
          </a:xfrm>
        </p:spPr>
        <p:txBody>
          <a:bodyPr/>
          <a:lstStyle/>
          <a:p>
            <a:r>
              <a:rPr kumimoji="1" lang="ja-JP" altLang="en-US" dirty="0"/>
              <a:t>タイトルの書式設定</a:t>
            </a:r>
          </a:p>
        </p:txBody>
      </p:sp>
      <p:sp>
        <p:nvSpPr>
          <p:cNvPr id="6" name="正方形/長方形 5">
            <a:extLst>
              <a:ext uri="{FF2B5EF4-FFF2-40B4-BE49-F238E27FC236}">
                <a16:creationId xmlns:a16="http://schemas.microsoft.com/office/drawing/2014/main" id="{202119D9-D5FD-4D77-A1B7-CDC6EA609F40}"/>
              </a:ext>
            </a:extLst>
          </p:cNvPr>
          <p:cNvSpPr/>
          <p:nvPr userDrawn="1"/>
        </p:nvSpPr>
        <p:spPr>
          <a:xfrm>
            <a:off x="0" y="2506637"/>
            <a:ext cx="1833792" cy="181928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8" name="図 7">
            <a:extLst>
              <a:ext uri="{FF2B5EF4-FFF2-40B4-BE49-F238E27FC236}">
                <a16:creationId xmlns:a16="http://schemas.microsoft.com/office/drawing/2014/main" id="{A2444603-832B-4BD9-8E91-6AF8F2C7EB5A}"/>
              </a:ext>
            </a:extLst>
          </p:cNvPr>
          <p:cNvPicPr>
            <a:picLocks noChangeAspect="1"/>
          </p:cNvPicPr>
          <p:nvPr userDrawn="1"/>
        </p:nvPicPr>
        <p:blipFill rotWithShape="1">
          <a:blip r:embed="rId2" cstate="email">
            <a:clrChange>
              <a:clrFrom>
                <a:srgbClr val="010101"/>
              </a:clrFrom>
              <a:clrTo>
                <a:srgbClr val="010101">
                  <a:alpha val="0"/>
                </a:srgbClr>
              </a:clrTo>
            </a:clrChange>
            <a:extLst>
              <a:ext uri="{28A0092B-C50C-407E-A947-70E740481C1C}">
                <a14:useLocalDpi xmlns:a14="http://schemas.microsoft.com/office/drawing/2010/main"/>
              </a:ext>
            </a:extLst>
          </a:blip>
          <a:srcRect/>
          <a:stretch/>
        </p:blipFill>
        <p:spPr>
          <a:xfrm>
            <a:off x="217411" y="3165631"/>
            <a:ext cx="1398970" cy="383182"/>
          </a:xfrm>
          <a:prstGeom prst="rect">
            <a:avLst/>
          </a:prstGeom>
        </p:spPr>
      </p:pic>
      <p:sp>
        <p:nvSpPr>
          <p:cNvPr id="10" name="正方形/長方形 9">
            <a:extLst>
              <a:ext uri="{FF2B5EF4-FFF2-40B4-BE49-F238E27FC236}">
                <a16:creationId xmlns:a16="http://schemas.microsoft.com/office/drawing/2014/main" id="{563D6D4B-6EAC-4CAD-B458-8B175B7F132C}"/>
              </a:ext>
            </a:extLst>
          </p:cNvPr>
          <p:cNvSpPr/>
          <p:nvPr userDrawn="1"/>
        </p:nvSpPr>
        <p:spPr>
          <a:xfrm>
            <a:off x="11449905" y="-24179"/>
            <a:ext cx="742093" cy="688091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1" name="正方形/長方形 10">
            <a:extLst>
              <a:ext uri="{FF2B5EF4-FFF2-40B4-BE49-F238E27FC236}">
                <a16:creationId xmlns:a16="http://schemas.microsoft.com/office/drawing/2014/main" id="{BF1BDD97-4CA7-4FD9-8782-B906C89F354B}"/>
              </a:ext>
            </a:extLst>
          </p:cNvPr>
          <p:cNvSpPr/>
          <p:nvPr userDrawn="1"/>
        </p:nvSpPr>
        <p:spPr>
          <a:xfrm>
            <a:off x="0" y="4298193"/>
            <a:ext cx="12192000" cy="561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テキスト ボックス 11">
            <a:extLst>
              <a:ext uri="{FF2B5EF4-FFF2-40B4-BE49-F238E27FC236}">
                <a16:creationId xmlns:a16="http://schemas.microsoft.com/office/drawing/2014/main" id="{6ECC289D-238A-4210-9F40-1F915ABEF0D6}"/>
              </a:ext>
            </a:extLst>
          </p:cNvPr>
          <p:cNvSpPr txBox="1"/>
          <p:nvPr userDrawn="1"/>
        </p:nvSpPr>
        <p:spPr>
          <a:xfrm>
            <a:off x="2" y="6581006"/>
            <a:ext cx="4438071" cy="276999"/>
          </a:xfrm>
          <a:prstGeom prst="rect">
            <a:avLst/>
          </a:prstGeom>
          <a:noFill/>
        </p:spPr>
        <p:txBody>
          <a:bodyPr wrap="square" rtlCol="0">
            <a:spAutoFit/>
          </a:bodyPr>
          <a:lstStyle/>
          <a:p>
            <a:r>
              <a:rPr kumimoji="1" lang="en-US" altLang="ja-JP" sz="1200" dirty="0">
                <a:solidFill>
                  <a:schemeClr val="tx1"/>
                </a:solidFill>
                <a:latin typeface="Arial" panose="020B0604020202020204" pitchFamily="34" charset="0"/>
                <a:cs typeface="Arial" panose="020B0604020202020204" pitchFamily="34" charset="0"/>
              </a:rPr>
              <a:t>© 2021 OYO Corporation, All rights reserved.</a:t>
            </a:r>
            <a:r>
              <a:rPr kumimoji="1" lang="ja-JP" altLang="en-US" sz="1200" dirty="0">
                <a:solidFill>
                  <a:schemeClr val="tx1"/>
                </a:solidFill>
                <a:latin typeface="Arial" panose="020B0604020202020204" pitchFamily="34" charset="0"/>
                <a:cs typeface="Arial" panose="020B0604020202020204" pitchFamily="34" charset="0"/>
              </a:rPr>
              <a:t>　</a:t>
            </a:r>
          </a:p>
        </p:txBody>
      </p:sp>
      <p:sp>
        <p:nvSpPr>
          <p:cNvPr id="13" name="Slide Number Placeholder 5">
            <a:extLst>
              <a:ext uri="{FF2B5EF4-FFF2-40B4-BE49-F238E27FC236}">
                <a16:creationId xmlns:a16="http://schemas.microsoft.com/office/drawing/2014/main" id="{DA963F6B-A6DE-4070-9C88-DDA8E9A347A8}"/>
              </a:ext>
            </a:extLst>
          </p:cNvPr>
          <p:cNvSpPr txBox="1">
            <a:spLocks/>
          </p:cNvSpPr>
          <p:nvPr userDrawn="1"/>
        </p:nvSpPr>
        <p:spPr>
          <a:xfrm>
            <a:off x="11283131" y="6436832"/>
            <a:ext cx="719573" cy="434116"/>
          </a:xfrm>
          <a:prstGeom prst="rect">
            <a:avLst/>
          </a:prstGeom>
        </p:spPr>
        <p:txBody>
          <a:bodyPr vert="horz" lIns="91440" tIns="45720" rIns="91440" bIns="45720" rtlCol="0" anchor="ctr"/>
          <a:lstStyle>
            <a:defPPr>
              <a:defRPr lang="en-US"/>
            </a:defPPr>
            <a:lvl1pPr marL="0" algn="r" defTabSz="457200" rtl="0" eaLnBrk="1" latinLnBrk="0" hangingPunct="1">
              <a:defRPr sz="1400" b="0" kern="1200">
                <a:solidFill>
                  <a:schemeClr val="bg1"/>
                </a:solidFill>
                <a:effectLst>
                  <a:outerShdw blurRad="38100" dist="38100" dir="2700000" algn="tl">
                    <a:srgbClr val="000000">
                      <a:alpha val="43137"/>
                    </a:srgbClr>
                  </a:outerShdw>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600170D-F312-4B38-81B0-189B44987B7C}" type="slidenum">
              <a:rPr kumimoji="1" lang="ja-JP" altLang="en-US" sz="1400" smtClean="0"/>
              <a:pPr/>
              <a:t>‹#›</a:t>
            </a:fld>
            <a:endParaRPr kumimoji="1" lang="ja-JP" altLang="en-US" sz="1400" dirty="0"/>
          </a:p>
        </p:txBody>
      </p:sp>
    </p:spTree>
    <p:extLst>
      <p:ext uri="{BB962C8B-B14F-4D97-AF65-F5344CB8AC3E}">
        <p14:creationId xmlns:p14="http://schemas.microsoft.com/office/powerpoint/2010/main" val="71917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A445F79-48F9-4EAF-BF81-F1E36F97D849}"/>
              </a:ext>
            </a:extLst>
          </p:cNvPr>
          <p:cNvSpPr/>
          <p:nvPr userDrawn="1"/>
        </p:nvSpPr>
        <p:spPr>
          <a:xfrm>
            <a:off x="0" y="1"/>
            <a:ext cx="12192000" cy="68103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3600" dirty="0"/>
          </a:p>
        </p:txBody>
      </p:sp>
      <p:pic>
        <p:nvPicPr>
          <p:cNvPr id="8" name="図 7">
            <a:extLst>
              <a:ext uri="{FF2B5EF4-FFF2-40B4-BE49-F238E27FC236}">
                <a16:creationId xmlns:a16="http://schemas.microsoft.com/office/drawing/2014/main" id="{86E37592-19F1-42F9-A447-22AFE5685799}"/>
              </a:ext>
            </a:extLst>
          </p:cNvPr>
          <p:cNvPicPr>
            <a:picLocks noChangeAspect="1"/>
          </p:cNvPicPr>
          <p:nvPr userDrawn="1"/>
        </p:nvPicPr>
        <p:blipFill rotWithShape="1">
          <a:blip r:embed="rId2" cstate="email">
            <a:clrChange>
              <a:clrFrom>
                <a:srgbClr val="010101"/>
              </a:clrFrom>
              <a:clrTo>
                <a:srgbClr val="010101">
                  <a:alpha val="0"/>
                </a:srgbClr>
              </a:clrTo>
            </a:clrChange>
            <a:extLst>
              <a:ext uri="{28A0092B-C50C-407E-A947-70E740481C1C}">
                <a14:useLocalDpi xmlns:a14="http://schemas.microsoft.com/office/drawing/2010/main"/>
              </a:ext>
            </a:extLst>
          </a:blip>
          <a:srcRect/>
          <a:stretch/>
        </p:blipFill>
        <p:spPr>
          <a:xfrm>
            <a:off x="10954753" y="153649"/>
            <a:ext cx="1064025" cy="311136"/>
          </a:xfrm>
          <a:prstGeom prst="rect">
            <a:avLst/>
          </a:prstGeom>
        </p:spPr>
      </p:pic>
      <p:sp>
        <p:nvSpPr>
          <p:cNvPr id="9" name="正方形/長方形 8">
            <a:extLst>
              <a:ext uri="{FF2B5EF4-FFF2-40B4-BE49-F238E27FC236}">
                <a16:creationId xmlns:a16="http://schemas.microsoft.com/office/drawing/2014/main" id="{BB3226C4-36A2-4B2F-86BF-0BF7BA5737AF}"/>
              </a:ext>
            </a:extLst>
          </p:cNvPr>
          <p:cNvSpPr/>
          <p:nvPr userDrawn="1"/>
        </p:nvSpPr>
        <p:spPr>
          <a:xfrm>
            <a:off x="0" y="684255"/>
            <a:ext cx="12192000" cy="1047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正方形/長方形 9">
            <a:extLst>
              <a:ext uri="{FF2B5EF4-FFF2-40B4-BE49-F238E27FC236}">
                <a16:creationId xmlns:a16="http://schemas.microsoft.com/office/drawing/2014/main" id="{EE6C34C8-E800-4339-993D-DD424C7DBF29}"/>
              </a:ext>
            </a:extLst>
          </p:cNvPr>
          <p:cNvSpPr/>
          <p:nvPr userDrawn="1"/>
        </p:nvSpPr>
        <p:spPr>
          <a:xfrm>
            <a:off x="0" y="6537240"/>
            <a:ext cx="12192000" cy="3207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dirty="0"/>
          </a:p>
        </p:txBody>
      </p:sp>
      <p:sp>
        <p:nvSpPr>
          <p:cNvPr id="11" name="正方形/長方形 10">
            <a:extLst>
              <a:ext uri="{FF2B5EF4-FFF2-40B4-BE49-F238E27FC236}">
                <a16:creationId xmlns:a16="http://schemas.microsoft.com/office/drawing/2014/main" id="{D258FDBD-055A-4AA3-920C-12EEDED652A5}"/>
              </a:ext>
            </a:extLst>
          </p:cNvPr>
          <p:cNvSpPr/>
          <p:nvPr userDrawn="1"/>
        </p:nvSpPr>
        <p:spPr>
          <a:xfrm>
            <a:off x="0" y="6432466"/>
            <a:ext cx="12192000" cy="1047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Slide Number Placeholder 5">
            <a:extLst>
              <a:ext uri="{FF2B5EF4-FFF2-40B4-BE49-F238E27FC236}">
                <a16:creationId xmlns:a16="http://schemas.microsoft.com/office/drawing/2014/main" id="{CC9FC5D0-33FD-4059-AEB1-DB4F4F8A5C31}"/>
              </a:ext>
            </a:extLst>
          </p:cNvPr>
          <p:cNvSpPr txBox="1">
            <a:spLocks/>
          </p:cNvSpPr>
          <p:nvPr userDrawn="1"/>
        </p:nvSpPr>
        <p:spPr>
          <a:xfrm>
            <a:off x="11353801" y="6493368"/>
            <a:ext cx="542500" cy="367909"/>
          </a:xfrm>
          <a:prstGeom prst="rect">
            <a:avLst/>
          </a:prstGeom>
        </p:spPr>
        <p:txBody>
          <a:bodyPr vert="horz" lIns="91440" tIns="45720" rIns="91440" bIns="45720" rtlCol="0" anchor="ctr"/>
          <a:lstStyle>
            <a:defPPr>
              <a:defRPr lang="en-US"/>
            </a:defPPr>
            <a:lvl1pPr marL="0" algn="r" defTabSz="457200" rtl="0" eaLnBrk="1" latinLnBrk="0" hangingPunct="1">
              <a:defRPr sz="1400" b="0" kern="1200">
                <a:solidFill>
                  <a:schemeClr val="bg1"/>
                </a:solidFill>
                <a:effectLst>
                  <a:outerShdw blurRad="38100" dist="38100" dir="2700000" algn="tl">
                    <a:srgbClr val="000000">
                      <a:alpha val="43137"/>
                    </a:srgbClr>
                  </a:outerShdw>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600170D-F312-4B38-81B0-189B44987B7C}" type="slidenum">
              <a:rPr kumimoji="1" lang="ja-JP" altLang="en-US" sz="1400" smtClean="0"/>
              <a:pPr/>
              <a:t>‹#›</a:t>
            </a:fld>
            <a:endParaRPr kumimoji="1" lang="ja-JP" altLang="en-US" sz="1400" dirty="0"/>
          </a:p>
        </p:txBody>
      </p:sp>
      <p:sp>
        <p:nvSpPr>
          <p:cNvPr id="13" name="テキスト ボックス 12">
            <a:extLst>
              <a:ext uri="{FF2B5EF4-FFF2-40B4-BE49-F238E27FC236}">
                <a16:creationId xmlns:a16="http://schemas.microsoft.com/office/drawing/2014/main" id="{9C25F030-63E2-4430-AFA4-064DDD288CA6}"/>
              </a:ext>
            </a:extLst>
          </p:cNvPr>
          <p:cNvSpPr txBox="1"/>
          <p:nvPr userDrawn="1"/>
        </p:nvSpPr>
        <p:spPr>
          <a:xfrm>
            <a:off x="1" y="6559121"/>
            <a:ext cx="4438071" cy="276999"/>
          </a:xfrm>
          <a:prstGeom prst="rect">
            <a:avLst/>
          </a:prstGeom>
          <a:noFill/>
        </p:spPr>
        <p:txBody>
          <a:bodyPr wrap="square" rtlCol="0">
            <a:spAutoFit/>
          </a:bodyPr>
          <a:lstStyle/>
          <a:p>
            <a:r>
              <a:rPr kumimoji="1" lang="en-US" altLang="ja-JP" sz="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2021 OYO Corporation, All rights reserved.</a:t>
            </a:r>
            <a:r>
              <a:rPr kumimoji="1" lang="ja-JP" altLang="en-US" sz="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5876842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EE341-5A6A-4837-9CC1-1A5D0F29D6B0}" type="slidenum">
              <a:rPr kumimoji="1" lang="ja-JP" altLang="en-US" smtClean="0"/>
              <a:t>‹#›</a:t>
            </a:fld>
            <a:endParaRPr kumimoji="1" lang="ja-JP" altLang="en-US"/>
          </a:p>
        </p:txBody>
      </p:sp>
    </p:spTree>
    <p:extLst>
      <p:ext uri="{BB962C8B-B14F-4D97-AF65-F5344CB8AC3E}">
        <p14:creationId xmlns:p14="http://schemas.microsoft.com/office/powerpoint/2010/main" val="451371456"/>
      </p:ext>
    </p:extLst>
  </p:cSld>
  <p:clrMap bg1="lt1" tx1="dk1" bg2="lt2" tx2="dk2" accent1="accent1" accent2="accent2" accent3="accent3" accent4="accent4" accent5="accent5" accent6="accent6" hlink="hlink" folHlink="folHlink"/>
  <p:sldLayoutIdLst>
    <p:sldLayoutId id="2147483674" r:id="rId1"/>
    <p:sldLayoutId id="2147483685" r:id="rId2"/>
    <p:sldLayoutId id="2147483675"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 Id="rId5" Type="http://schemas.openxmlformats.org/officeDocument/2006/relationships/image" Target="../media/image8.emf"/><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EDBFD8-3C62-4E23-BEF2-7B7E6968177C}"/>
              </a:ext>
            </a:extLst>
          </p:cNvPr>
          <p:cNvSpPr>
            <a:spLocks noGrp="1"/>
          </p:cNvSpPr>
          <p:nvPr>
            <p:ph type="ctrTitle"/>
          </p:nvPr>
        </p:nvSpPr>
        <p:spPr>
          <a:xfrm>
            <a:off x="1420401" y="1202635"/>
            <a:ext cx="10610732" cy="2574235"/>
          </a:xfrm>
        </p:spPr>
        <p:txBody>
          <a:bodyPr anchor="t" anchorCtr="1">
            <a:normAutofit fontScale="90000"/>
          </a:bodyPr>
          <a:lstStyle/>
          <a:p>
            <a:r>
              <a:rPr kumimoji="1" lang="ja-JP" altLang="en-US" sz="4900" dirty="0"/>
              <a:t>生活系バイオマスコミュニティ</a:t>
            </a:r>
            <a:br>
              <a:rPr kumimoji="1" lang="en-US" altLang="ja-JP" sz="4900" dirty="0"/>
            </a:br>
            <a:r>
              <a:rPr kumimoji="1" lang="ja-JP" altLang="en-US" sz="4900" dirty="0"/>
              <a:t>プランニングの成果報告（ＷＧ１）</a:t>
            </a:r>
            <a:br>
              <a:rPr kumimoji="1" lang="en-US" altLang="ja-JP" dirty="0"/>
            </a:br>
            <a:br>
              <a:rPr kumimoji="1" lang="en-US" altLang="ja-JP" dirty="0"/>
            </a:br>
            <a:r>
              <a:rPr kumimoji="1" lang="en-US" altLang="ja-JP" dirty="0"/>
              <a:t>【</a:t>
            </a:r>
            <a:r>
              <a:rPr kumimoji="1" lang="ja-JP" altLang="en-US" dirty="0"/>
              <a:t>収集運搬の検討</a:t>
            </a:r>
            <a:r>
              <a:rPr kumimoji="1" lang="en-US" altLang="ja-JP" dirty="0"/>
              <a:t>】</a:t>
            </a:r>
            <a:endParaRPr kumimoji="1" lang="ja-JP" altLang="en-US" dirty="0"/>
          </a:p>
        </p:txBody>
      </p:sp>
      <p:sp>
        <p:nvSpPr>
          <p:cNvPr id="3" name="字幕 2">
            <a:extLst>
              <a:ext uri="{FF2B5EF4-FFF2-40B4-BE49-F238E27FC236}">
                <a16:creationId xmlns:a16="http://schemas.microsoft.com/office/drawing/2014/main" id="{CCCF610F-69A7-42A7-999A-7A99297807BC}"/>
              </a:ext>
            </a:extLst>
          </p:cNvPr>
          <p:cNvSpPr>
            <a:spLocks noGrp="1"/>
          </p:cNvSpPr>
          <p:nvPr>
            <p:ph type="subTitle" idx="1"/>
          </p:nvPr>
        </p:nvSpPr>
        <p:spPr>
          <a:xfrm>
            <a:off x="7739271" y="5586079"/>
            <a:ext cx="4175069" cy="1127991"/>
          </a:xfrm>
        </p:spPr>
        <p:txBody>
          <a:bodyPr>
            <a:normAutofit lnSpcReduction="10000"/>
          </a:bodyPr>
          <a:lstStyle/>
          <a:p>
            <a:pPr algn="r"/>
            <a:r>
              <a:rPr lang="ja-JP" altLang="en-US" sz="3600" dirty="0"/>
              <a:t>応用地質株式会社</a:t>
            </a:r>
            <a:endParaRPr lang="en-US" altLang="ja-JP" sz="3600" dirty="0"/>
          </a:p>
          <a:p>
            <a:pPr algn="r"/>
            <a:r>
              <a:rPr lang="ja-JP" altLang="en-US" sz="3200" dirty="0"/>
              <a:t>太田垣 貴啓</a:t>
            </a:r>
            <a:r>
              <a:rPr lang="ja-JP" altLang="en-US" sz="3600" dirty="0"/>
              <a:t>　</a:t>
            </a:r>
            <a:endParaRPr lang="en-US" altLang="ja-JP" sz="3600" dirty="0"/>
          </a:p>
          <a:p>
            <a:pPr algn="r"/>
            <a:endParaRPr lang="ja-JP" altLang="en-US" sz="3600" dirty="0"/>
          </a:p>
        </p:txBody>
      </p:sp>
      <p:sp>
        <p:nvSpPr>
          <p:cNvPr id="4" name="テキスト ボックス 3">
            <a:extLst>
              <a:ext uri="{FF2B5EF4-FFF2-40B4-BE49-F238E27FC236}">
                <a16:creationId xmlns:a16="http://schemas.microsoft.com/office/drawing/2014/main" id="{D2970640-E88B-4CA9-9293-59FD2458385D}"/>
              </a:ext>
            </a:extLst>
          </p:cNvPr>
          <p:cNvSpPr txBox="1"/>
          <p:nvPr/>
        </p:nvSpPr>
        <p:spPr>
          <a:xfrm>
            <a:off x="1627341" y="5501409"/>
            <a:ext cx="2825389" cy="707886"/>
          </a:xfrm>
          <a:prstGeom prst="rect">
            <a:avLst/>
          </a:prstGeom>
          <a:noFill/>
        </p:spPr>
        <p:txBody>
          <a:bodyPr wrap="square" rtlCol="0">
            <a:spAutoFit/>
          </a:bodyPr>
          <a:lstStyle/>
          <a:p>
            <a:r>
              <a:rPr kumimoji="1" lang="en-US" altLang="ja-JP" sz="4000" dirty="0"/>
              <a:t>2021.10.6</a:t>
            </a:r>
            <a:endParaRPr kumimoji="1" lang="ja-JP" altLang="en-US" sz="4000" dirty="0"/>
          </a:p>
        </p:txBody>
      </p:sp>
      <p:sp>
        <p:nvSpPr>
          <p:cNvPr id="6" name="テキスト ボックス 5">
            <a:extLst>
              <a:ext uri="{FF2B5EF4-FFF2-40B4-BE49-F238E27FC236}">
                <a16:creationId xmlns:a16="http://schemas.microsoft.com/office/drawing/2014/main" id="{EE8094C2-4E43-46CA-8891-15C824314631}"/>
              </a:ext>
            </a:extLst>
          </p:cNvPr>
          <p:cNvSpPr txBox="1"/>
          <p:nvPr/>
        </p:nvSpPr>
        <p:spPr>
          <a:xfrm>
            <a:off x="7924800" y="0"/>
            <a:ext cx="4267200" cy="461665"/>
          </a:xfrm>
          <a:prstGeom prst="rect">
            <a:avLst/>
          </a:prstGeom>
          <a:noFill/>
          <a:ln>
            <a:noFill/>
          </a:ln>
        </p:spPr>
        <p:txBody>
          <a:bodyPr wrap="square" rtlCol="0">
            <a:spAutoFit/>
          </a:bodyPr>
          <a:lstStyle/>
          <a:p>
            <a:pPr algn="r"/>
            <a:r>
              <a:rPr kumimoji="1" lang="ja-JP" altLang="en-US" sz="1200" dirty="0">
                <a:latin typeface="BIZ UDPゴシック" panose="020B0400000000000000" pitchFamily="50" charset="-128"/>
                <a:ea typeface="BIZ UDPゴシック" panose="020B0400000000000000" pitchFamily="50" charset="-128"/>
              </a:rPr>
              <a:t>令和３年１０月６日</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Bio-</a:t>
            </a:r>
            <a:r>
              <a:rPr lang="en-US" altLang="ja-JP" sz="1200" dirty="0" err="1">
                <a:latin typeface="BIZ UDPゴシック" panose="020B0400000000000000" pitchFamily="50" charset="-128"/>
                <a:ea typeface="BIZ UDPゴシック" panose="020B0400000000000000" pitchFamily="50" charset="-128"/>
              </a:rPr>
              <a:t>com.P</a:t>
            </a:r>
            <a:r>
              <a:rPr lang="ja-JP" altLang="en-US" sz="1200" dirty="0">
                <a:latin typeface="BIZ UDPゴシック" panose="020B0400000000000000" pitchFamily="50" charset="-128"/>
                <a:ea typeface="BIZ UDPゴシック" panose="020B0400000000000000" pitchFamily="50" charset="-128"/>
              </a:rPr>
              <a:t>分野　第３回シンポジウム</a:t>
            </a:r>
            <a:endParaRPr lang="en-US" altLang="ja-JP" sz="1200" dirty="0">
              <a:latin typeface="BIZ UDPゴシック" panose="020B0400000000000000" pitchFamily="50" charset="-128"/>
              <a:ea typeface="BIZ UDPゴシック" panose="020B0400000000000000" pitchFamily="50" charset="-128"/>
            </a:endParaRPr>
          </a:p>
          <a:p>
            <a:pPr algn="r"/>
            <a:r>
              <a:rPr kumimoji="1" lang="ja-JP" altLang="en-US" sz="1200" dirty="0">
                <a:latin typeface="BIZ UDPゴシック" panose="020B0400000000000000" pitchFamily="50" charset="-128"/>
                <a:ea typeface="BIZ UDPゴシック" panose="020B0400000000000000" pitchFamily="50" charset="-128"/>
              </a:rPr>
              <a:t>生活系バイオマスコミュニティプランニングの研究報告</a:t>
            </a:r>
          </a:p>
        </p:txBody>
      </p:sp>
    </p:spTree>
    <p:extLst>
      <p:ext uri="{BB962C8B-B14F-4D97-AF65-F5344CB8AC3E}">
        <p14:creationId xmlns:p14="http://schemas.microsoft.com/office/powerpoint/2010/main" val="1339367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結果（ケース別　ＧＨＧ排出量の比較）</a:t>
            </a:r>
            <a:endParaRPr kumimoji="1" lang="ja-JP" altLang="en-US" dirty="0">
              <a:solidFill>
                <a:schemeClr val="bg1"/>
              </a:solidFill>
            </a:endParaRPr>
          </a:p>
        </p:txBody>
      </p:sp>
      <p:pic>
        <p:nvPicPr>
          <p:cNvPr id="4" name="図 3">
            <a:extLst>
              <a:ext uri="{FF2B5EF4-FFF2-40B4-BE49-F238E27FC236}">
                <a16:creationId xmlns:a16="http://schemas.microsoft.com/office/drawing/2014/main" id="{F21CA8E6-F87A-404D-830A-677E876A0B31}"/>
              </a:ext>
            </a:extLst>
          </p:cNvPr>
          <p:cNvPicPr>
            <a:picLocks noChangeAspect="1"/>
          </p:cNvPicPr>
          <p:nvPr/>
        </p:nvPicPr>
        <p:blipFill>
          <a:blip r:embed="rId2"/>
          <a:stretch>
            <a:fillRect/>
          </a:stretch>
        </p:blipFill>
        <p:spPr>
          <a:xfrm>
            <a:off x="43217" y="1264666"/>
            <a:ext cx="12105566" cy="4788000"/>
          </a:xfrm>
          <a:prstGeom prst="rect">
            <a:avLst/>
          </a:prstGeom>
        </p:spPr>
      </p:pic>
    </p:spTree>
    <p:extLst>
      <p:ext uri="{BB962C8B-B14F-4D97-AF65-F5344CB8AC3E}">
        <p14:creationId xmlns:p14="http://schemas.microsoft.com/office/powerpoint/2010/main" val="65301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効果検証①（収集運搬費用）</a:t>
            </a:r>
          </a:p>
        </p:txBody>
      </p:sp>
      <p:pic>
        <p:nvPicPr>
          <p:cNvPr id="6" name="図 5">
            <a:extLst>
              <a:ext uri="{FF2B5EF4-FFF2-40B4-BE49-F238E27FC236}">
                <a16:creationId xmlns:a16="http://schemas.microsoft.com/office/drawing/2014/main" id="{F2D1D169-E5D6-4CEF-96F8-EFBC545FC5BD}"/>
              </a:ext>
            </a:extLst>
          </p:cNvPr>
          <p:cNvPicPr>
            <a:picLocks noChangeAspect="1"/>
          </p:cNvPicPr>
          <p:nvPr/>
        </p:nvPicPr>
        <p:blipFill>
          <a:blip r:embed="rId2"/>
          <a:stretch>
            <a:fillRect/>
          </a:stretch>
        </p:blipFill>
        <p:spPr>
          <a:xfrm>
            <a:off x="43217" y="1230800"/>
            <a:ext cx="12105566" cy="4788000"/>
          </a:xfrm>
          <a:prstGeom prst="rect">
            <a:avLst/>
          </a:prstGeom>
        </p:spPr>
      </p:pic>
      <p:pic>
        <p:nvPicPr>
          <p:cNvPr id="7" name="図 6">
            <a:extLst>
              <a:ext uri="{FF2B5EF4-FFF2-40B4-BE49-F238E27FC236}">
                <a16:creationId xmlns:a16="http://schemas.microsoft.com/office/drawing/2014/main" id="{C94E91A7-CF7B-43B1-BE32-1E76E6CEEDF7}"/>
              </a:ext>
            </a:extLst>
          </p:cNvPr>
          <p:cNvPicPr>
            <a:picLocks noChangeAspect="1"/>
          </p:cNvPicPr>
          <p:nvPr/>
        </p:nvPicPr>
        <p:blipFill>
          <a:blip r:embed="rId3"/>
          <a:stretch>
            <a:fillRect/>
          </a:stretch>
        </p:blipFill>
        <p:spPr>
          <a:xfrm>
            <a:off x="43217" y="1230800"/>
            <a:ext cx="12105566" cy="4788000"/>
          </a:xfrm>
          <a:prstGeom prst="rect">
            <a:avLst/>
          </a:prstGeom>
        </p:spPr>
      </p:pic>
    </p:spTree>
    <p:extLst>
      <p:ext uri="{BB962C8B-B14F-4D97-AF65-F5344CB8AC3E}">
        <p14:creationId xmlns:p14="http://schemas.microsoft.com/office/powerpoint/2010/main" val="315665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効果検証②（ＧＨＧ排出量）</a:t>
            </a:r>
          </a:p>
        </p:txBody>
      </p:sp>
      <p:pic>
        <p:nvPicPr>
          <p:cNvPr id="5" name="図 4">
            <a:extLst>
              <a:ext uri="{FF2B5EF4-FFF2-40B4-BE49-F238E27FC236}">
                <a16:creationId xmlns:a16="http://schemas.microsoft.com/office/drawing/2014/main" id="{37B372A8-0D4C-4F4C-8180-B243F27A0FEE}"/>
              </a:ext>
            </a:extLst>
          </p:cNvPr>
          <p:cNvPicPr>
            <a:picLocks noChangeAspect="1"/>
          </p:cNvPicPr>
          <p:nvPr/>
        </p:nvPicPr>
        <p:blipFill>
          <a:blip r:embed="rId2"/>
          <a:stretch>
            <a:fillRect/>
          </a:stretch>
        </p:blipFill>
        <p:spPr>
          <a:xfrm>
            <a:off x="43217" y="1220398"/>
            <a:ext cx="12105566" cy="4788000"/>
          </a:xfrm>
          <a:prstGeom prst="rect">
            <a:avLst/>
          </a:prstGeom>
        </p:spPr>
      </p:pic>
      <p:pic>
        <p:nvPicPr>
          <p:cNvPr id="4" name="図 3">
            <a:extLst>
              <a:ext uri="{FF2B5EF4-FFF2-40B4-BE49-F238E27FC236}">
                <a16:creationId xmlns:a16="http://schemas.microsoft.com/office/drawing/2014/main" id="{B6906E1D-8343-404F-AECB-4D6D891643E7}"/>
              </a:ext>
            </a:extLst>
          </p:cNvPr>
          <p:cNvPicPr>
            <a:picLocks noChangeAspect="1"/>
          </p:cNvPicPr>
          <p:nvPr/>
        </p:nvPicPr>
        <p:blipFill>
          <a:blip r:embed="rId3"/>
          <a:stretch>
            <a:fillRect/>
          </a:stretch>
        </p:blipFill>
        <p:spPr>
          <a:xfrm>
            <a:off x="43217" y="1220398"/>
            <a:ext cx="12105566" cy="4788000"/>
          </a:xfrm>
          <a:prstGeom prst="rect">
            <a:avLst/>
          </a:prstGeom>
        </p:spPr>
      </p:pic>
    </p:spTree>
    <p:extLst>
      <p:ext uri="{BB962C8B-B14F-4D97-AF65-F5344CB8AC3E}">
        <p14:creationId xmlns:p14="http://schemas.microsoft.com/office/powerpoint/2010/main" val="109604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まとめ</a:t>
            </a:r>
          </a:p>
        </p:txBody>
      </p:sp>
      <p:graphicFrame>
        <p:nvGraphicFramePr>
          <p:cNvPr id="5" name="表 5">
            <a:extLst>
              <a:ext uri="{FF2B5EF4-FFF2-40B4-BE49-F238E27FC236}">
                <a16:creationId xmlns:a16="http://schemas.microsoft.com/office/drawing/2014/main" id="{DB12CEF5-0D2B-4CA9-B638-0CF578FEC22A}"/>
              </a:ext>
            </a:extLst>
          </p:cNvPr>
          <p:cNvGraphicFramePr>
            <a:graphicFrameLocks noGrp="1"/>
          </p:cNvGraphicFramePr>
          <p:nvPr>
            <p:extLst>
              <p:ext uri="{D42A27DB-BD31-4B8C-83A1-F6EECF244321}">
                <p14:modId xmlns:p14="http://schemas.microsoft.com/office/powerpoint/2010/main" val="4037620143"/>
              </p:ext>
            </p:extLst>
          </p:nvPr>
        </p:nvGraphicFramePr>
        <p:xfrm>
          <a:off x="228596" y="929532"/>
          <a:ext cx="11760135" cy="4220640"/>
        </p:xfrm>
        <a:graphic>
          <a:graphicData uri="http://schemas.openxmlformats.org/drawingml/2006/table">
            <a:tbl>
              <a:tblPr firstRow="1" bandRow="1">
                <a:tableStyleId>{5C22544A-7EE6-4342-B048-85BDC9FD1C3A}</a:tableStyleId>
              </a:tblPr>
              <a:tblGrid>
                <a:gridCol w="2853271">
                  <a:extLst>
                    <a:ext uri="{9D8B030D-6E8A-4147-A177-3AD203B41FA5}">
                      <a16:colId xmlns:a16="http://schemas.microsoft.com/office/drawing/2014/main" val="714817584"/>
                    </a:ext>
                  </a:extLst>
                </a:gridCol>
                <a:gridCol w="1456266">
                  <a:extLst>
                    <a:ext uri="{9D8B030D-6E8A-4147-A177-3AD203B41FA5}">
                      <a16:colId xmlns:a16="http://schemas.microsoft.com/office/drawing/2014/main" val="15998184"/>
                    </a:ext>
                  </a:extLst>
                </a:gridCol>
                <a:gridCol w="7450598">
                  <a:extLst>
                    <a:ext uri="{9D8B030D-6E8A-4147-A177-3AD203B41FA5}">
                      <a16:colId xmlns:a16="http://schemas.microsoft.com/office/drawing/2014/main" val="3251539037"/>
                    </a:ext>
                  </a:extLst>
                </a:gridCol>
              </a:tblGrid>
              <a:tr h="370840">
                <a:tc>
                  <a:txBody>
                    <a:bodyPr/>
                    <a:lstStyle/>
                    <a:p>
                      <a:pPr algn="ctr"/>
                      <a:r>
                        <a:rPr kumimoji="1" lang="ja-JP" altLang="en-US" sz="3000" dirty="0"/>
                        <a:t>ケース</a:t>
                      </a:r>
                    </a:p>
                  </a:txBody>
                  <a:tcPr/>
                </a:tc>
                <a:tc gridSpan="2">
                  <a:txBody>
                    <a:bodyPr/>
                    <a:lstStyle/>
                    <a:p>
                      <a:pPr algn="ctr"/>
                      <a:r>
                        <a:rPr kumimoji="1" lang="ja-JP" altLang="en-US" sz="3000" dirty="0"/>
                        <a:t>まとめ</a:t>
                      </a:r>
                    </a:p>
                  </a:txBody>
                  <a:tcPr/>
                </a:tc>
                <a:tc hMerge="1">
                  <a:txBody>
                    <a:bodyPr/>
                    <a:lstStyle/>
                    <a:p>
                      <a:endParaRPr kumimoji="1" lang="ja-JP" altLang="en-US"/>
                    </a:p>
                  </a:txBody>
                  <a:tcPr/>
                </a:tc>
                <a:extLst>
                  <a:ext uri="{0D108BD9-81ED-4DB2-BD59-A6C34878D82A}">
                    <a16:rowId xmlns:a16="http://schemas.microsoft.com/office/drawing/2014/main" val="611012797"/>
                  </a:ext>
                </a:extLst>
              </a:tr>
              <a:tr h="612000">
                <a:tc rowSpan="2">
                  <a:txBody>
                    <a:bodyPr/>
                    <a:lstStyle/>
                    <a:p>
                      <a:r>
                        <a:rPr kumimoji="1" lang="ja-JP" altLang="en-US" sz="3000" dirty="0"/>
                        <a:t>②広域</a:t>
                      </a:r>
                    </a:p>
                  </a:txBody>
                  <a:tcPr anchor="ctr"/>
                </a:tc>
                <a:tc>
                  <a:txBody>
                    <a:bodyPr/>
                    <a:lstStyle/>
                    <a:p>
                      <a:r>
                        <a:rPr kumimoji="1" lang="ja-JP" altLang="en-US" sz="3000" dirty="0"/>
                        <a:t>コスト</a:t>
                      </a:r>
                      <a:endParaRPr kumimoji="1" lang="en-US" altLang="ja-JP" sz="3000" dirty="0"/>
                    </a:p>
                  </a:txBody>
                  <a:tcPr/>
                </a:tc>
                <a:tc>
                  <a:txBody>
                    <a:bodyPr/>
                    <a:lstStyle/>
                    <a:p>
                      <a:r>
                        <a:rPr kumimoji="1" lang="ja-JP" altLang="en-US" sz="3000" dirty="0"/>
                        <a:t>　一括回収による削減効果　大</a:t>
                      </a:r>
                    </a:p>
                  </a:txBody>
                  <a:tcPr/>
                </a:tc>
                <a:extLst>
                  <a:ext uri="{0D108BD9-81ED-4DB2-BD59-A6C34878D82A}">
                    <a16:rowId xmlns:a16="http://schemas.microsoft.com/office/drawing/2014/main" val="1703350761"/>
                  </a:ext>
                </a:extLst>
              </a:tr>
              <a:tr h="612000">
                <a:tc vMerge="1">
                  <a:txBody>
                    <a:bodyPr/>
                    <a:lstStyle/>
                    <a:p>
                      <a:endParaRPr kumimoji="1" lang="ja-JP" altLang="en-US"/>
                    </a:p>
                  </a:txBody>
                  <a:tcPr/>
                </a:tc>
                <a:tc>
                  <a:txBody>
                    <a:bodyPr/>
                    <a:lstStyle/>
                    <a:p>
                      <a:r>
                        <a:rPr kumimoji="1" lang="ja-JP" altLang="en-US" sz="3000" dirty="0"/>
                        <a:t>ＧＨＧ</a:t>
                      </a:r>
                    </a:p>
                  </a:txBody>
                  <a:tcPr/>
                </a:tc>
                <a:tc>
                  <a:txBody>
                    <a:bodyPr/>
                    <a:lstStyle/>
                    <a:p>
                      <a:r>
                        <a:rPr kumimoji="1" lang="ja-JP" altLang="en-US" sz="3000" dirty="0"/>
                        <a:t>　域外移動により排出量が増大</a:t>
                      </a:r>
                    </a:p>
                  </a:txBody>
                  <a:tcPr/>
                </a:tc>
                <a:extLst>
                  <a:ext uri="{0D108BD9-81ED-4DB2-BD59-A6C34878D82A}">
                    <a16:rowId xmlns:a16="http://schemas.microsoft.com/office/drawing/2014/main" val="2806279392"/>
                  </a:ext>
                </a:extLst>
              </a:tr>
              <a:tr h="612000">
                <a:tc rowSpan="2">
                  <a:txBody>
                    <a:bodyPr/>
                    <a:lstStyle/>
                    <a:p>
                      <a:r>
                        <a:rPr kumimoji="1" lang="ja-JP" altLang="en-US" sz="3000" dirty="0"/>
                        <a:t>③④生ごみ分別</a:t>
                      </a:r>
                      <a:endParaRPr kumimoji="1" lang="en-US" altLang="ja-JP" sz="3000" dirty="0"/>
                    </a:p>
                    <a:p>
                      <a:r>
                        <a:rPr kumimoji="1" lang="ja-JP" altLang="en-US" sz="3000" dirty="0"/>
                        <a:t>庁舎／下水連携</a:t>
                      </a:r>
                    </a:p>
                  </a:txBody>
                  <a:tcPr anchor="ctr"/>
                </a:tc>
                <a:tc>
                  <a:txBody>
                    <a:bodyPr/>
                    <a:lstStyle/>
                    <a:p>
                      <a:r>
                        <a:rPr kumimoji="1" lang="ja-JP" altLang="en-US" sz="3000" dirty="0"/>
                        <a:t>コスト</a:t>
                      </a:r>
                    </a:p>
                  </a:txBody>
                  <a:tcPr/>
                </a:tc>
                <a:tc>
                  <a:txBody>
                    <a:bodyPr/>
                    <a:lstStyle/>
                    <a:p>
                      <a:r>
                        <a:rPr kumimoji="1" lang="ja-JP" altLang="en-US" sz="3000" dirty="0"/>
                        <a:t>　生ごみ収集のため費用が増大</a:t>
                      </a:r>
                      <a:endParaRPr kumimoji="1" lang="en-US" altLang="ja-JP" sz="3000" dirty="0"/>
                    </a:p>
                  </a:txBody>
                  <a:tcPr/>
                </a:tc>
                <a:extLst>
                  <a:ext uri="{0D108BD9-81ED-4DB2-BD59-A6C34878D82A}">
                    <a16:rowId xmlns:a16="http://schemas.microsoft.com/office/drawing/2014/main" val="1292666898"/>
                  </a:ext>
                </a:extLst>
              </a:tr>
              <a:tr h="612000">
                <a:tc vMerge="1">
                  <a:txBody>
                    <a:bodyPr/>
                    <a:lstStyle/>
                    <a:p>
                      <a:endParaRPr kumimoji="1" lang="ja-JP" altLang="en-US"/>
                    </a:p>
                  </a:txBody>
                  <a:tcPr/>
                </a:tc>
                <a:tc>
                  <a:txBody>
                    <a:bodyPr/>
                    <a:lstStyle/>
                    <a:p>
                      <a:r>
                        <a:rPr kumimoji="1" lang="ja-JP" altLang="en-US" sz="3000" dirty="0"/>
                        <a:t>ＧＨＧ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000" dirty="0"/>
                        <a:t>　域内処理による削減効果　大</a:t>
                      </a:r>
                    </a:p>
                  </a:txBody>
                  <a:tcPr/>
                </a:tc>
                <a:extLst>
                  <a:ext uri="{0D108BD9-81ED-4DB2-BD59-A6C34878D82A}">
                    <a16:rowId xmlns:a16="http://schemas.microsoft.com/office/drawing/2014/main" val="3224302814"/>
                  </a:ext>
                </a:extLst>
              </a:tr>
              <a:tr h="612000">
                <a:tc rowSpan="2">
                  <a:txBody>
                    <a:bodyPr/>
                    <a:lstStyle/>
                    <a:p>
                      <a:r>
                        <a:rPr kumimoji="1" lang="ja-JP" altLang="en-US" sz="3000" dirty="0"/>
                        <a:t>⑤機械選別</a:t>
                      </a:r>
                      <a:endParaRPr kumimoji="1" lang="en-US" altLang="ja-JP" sz="3000" dirty="0"/>
                    </a:p>
                    <a:p>
                      <a:r>
                        <a:rPr kumimoji="1" lang="ja-JP" altLang="en-US" sz="3000" dirty="0"/>
                        <a:t>　下水連携</a:t>
                      </a:r>
                    </a:p>
                  </a:txBody>
                  <a:tcPr anchor="ctr"/>
                </a:tc>
                <a:tc>
                  <a:txBody>
                    <a:bodyPr/>
                    <a:lstStyle/>
                    <a:p>
                      <a:r>
                        <a:rPr kumimoji="1" lang="ja-JP" altLang="en-US" sz="3000" dirty="0"/>
                        <a:t>コスト</a:t>
                      </a:r>
                    </a:p>
                  </a:txBody>
                  <a:tcPr/>
                </a:tc>
                <a:tc>
                  <a:txBody>
                    <a:bodyPr/>
                    <a:lstStyle/>
                    <a:p>
                      <a:r>
                        <a:rPr kumimoji="1" lang="ja-JP" altLang="en-US" sz="3000" dirty="0"/>
                        <a:t>　収集サイクルが現状と同等で変化なし</a:t>
                      </a:r>
                      <a:endParaRPr kumimoji="1" lang="en-US" altLang="ja-JP" sz="3000" dirty="0"/>
                    </a:p>
                  </a:txBody>
                  <a:tcPr/>
                </a:tc>
                <a:extLst>
                  <a:ext uri="{0D108BD9-81ED-4DB2-BD59-A6C34878D82A}">
                    <a16:rowId xmlns:a16="http://schemas.microsoft.com/office/drawing/2014/main" val="844946733"/>
                  </a:ext>
                </a:extLst>
              </a:tr>
              <a:tr h="612000">
                <a:tc vMerge="1">
                  <a:txBody>
                    <a:bodyPr/>
                    <a:lstStyle/>
                    <a:p>
                      <a:endParaRPr kumimoji="1" lang="ja-JP" altLang="en-US"/>
                    </a:p>
                  </a:txBody>
                  <a:tcPr/>
                </a:tc>
                <a:tc>
                  <a:txBody>
                    <a:bodyPr/>
                    <a:lstStyle/>
                    <a:p>
                      <a:r>
                        <a:rPr kumimoji="1" lang="ja-JP" altLang="en-US" sz="3000" dirty="0"/>
                        <a:t>ＧＨＧ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000" dirty="0"/>
                        <a:t>　域内処理による削減効果　大</a:t>
                      </a:r>
                    </a:p>
                  </a:txBody>
                  <a:tcPr/>
                </a:tc>
                <a:extLst>
                  <a:ext uri="{0D108BD9-81ED-4DB2-BD59-A6C34878D82A}">
                    <a16:rowId xmlns:a16="http://schemas.microsoft.com/office/drawing/2014/main" val="2488131495"/>
                  </a:ext>
                </a:extLst>
              </a:tr>
            </a:tbl>
          </a:graphicData>
        </a:graphic>
      </p:graphicFrame>
      <p:sp>
        <p:nvSpPr>
          <p:cNvPr id="6" name="テキスト ボックス 5">
            <a:extLst>
              <a:ext uri="{FF2B5EF4-FFF2-40B4-BE49-F238E27FC236}">
                <a16:creationId xmlns:a16="http://schemas.microsoft.com/office/drawing/2014/main" id="{8292813A-FF02-4DC7-A836-5E054821383D}"/>
              </a:ext>
            </a:extLst>
          </p:cNvPr>
          <p:cNvSpPr txBox="1"/>
          <p:nvPr/>
        </p:nvSpPr>
        <p:spPr>
          <a:xfrm>
            <a:off x="228596" y="5302246"/>
            <a:ext cx="11760135" cy="1077218"/>
          </a:xfrm>
          <a:prstGeom prst="rect">
            <a:avLst/>
          </a:prstGeom>
          <a:solidFill>
            <a:schemeClr val="accent4">
              <a:lumMod val="40000"/>
              <a:lumOff val="60000"/>
            </a:schemeClr>
          </a:solidFill>
        </p:spPr>
        <p:txBody>
          <a:bodyPr wrap="square">
            <a:spAutoFit/>
          </a:bodyPr>
          <a:lstStyle/>
          <a:p>
            <a:r>
              <a:rPr lang="ja-JP" altLang="en-US" sz="3200" dirty="0"/>
              <a:t>収集サイクル効率化によるコストメリット、輸送距離の削減によるＧＨＧ排出削減効果を総合的に判断し方法を選択すべき</a:t>
            </a:r>
          </a:p>
        </p:txBody>
      </p:sp>
      <p:sp>
        <p:nvSpPr>
          <p:cNvPr id="3" name="二等辺三角形 2">
            <a:extLst>
              <a:ext uri="{FF2B5EF4-FFF2-40B4-BE49-F238E27FC236}">
                <a16:creationId xmlns:a16="http://schemas.microsoft.com/office/drawing/2014/main" id="{8228660B-B57D-4A30-9EED-D870A0C50F24}"/>
              </a:ext>
            </a:extLst>
          </p:cNvPr>
          <p:cNvSpPr/>
          <p:nvPr/>
        </p:nvSpPr>
        <p:spPr>
          <a:xfrm rot="10800000">
            <a:off x="4593350" y="4616446"/>
            <a:ext cx="2565400" cy="685800"/>
          </a:xfrm>
          <a:prstGeom prst="triangl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86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endParaRPr kumimoji="1" lang="ja-JP" altLang="en-US" dirty="0">
              <a:solidFill>
                <a:schemeClr val="bg1"/>
              </a:solidFill>
            </a:endParaRPr>
          </a:p>
        </p:txBody>
      </p:sp>
      <p:sp>
        <p:nvSpPr>
          <p:cNvPr id="6" name="テキスト ボックス 5">
            <a:extLst>
              <a:ext uri="{FF2B5EF4-FFF2-40B4-BE49-F238E27FC236}">
                <a16:creationId xmlns:a16="http://schemas.microsoft.com/office/drawing/2014/main" id="{8292813A-FF02-4DC7-A836-5E054821383D}"/>
              </a:ext>
            </a:extLst>
          </p:cNvPr>
          <p:cNvSpPr txBox="1"/>
          <p:nvPr/>
        </p:nvSpPr>
        <p:spPr>
          <a:xfrm>
            <a:off x="336000" y="2921169"/>
            <a:ext cx="11520000" cy="1015663"/>
          </a:xfrm>
          <a:prstGeom prst="rect">
            <a:avLst/>
          </a:prstGeom>
          <a:noFill/>
        </p:spPr>
        <p:txBody>
          <a:bodyPr wrap="square">
            <a:spAutoFit/>
          </a:bodyPr>
          <a:lstStyle/>
          <a:p>
            <a:r>
              <a:rPr lang="ja-JP" altLang="en-US" sz="6000" dirty="0"/>
              <a:t>ご視聴ありがとうございました。</a:t>
            </a:r>
            <a:endParaRPr lang="en-US" altLang="ja-JP" sz="6000" dirty="0"/>
          </a:p>
        </p:txBody>
      </p:sp>
      <p:sp>
        <p:nvSpPr>
          <p:cNvPr id="7" name="テキスト ボックス 6">
            <a:extLst>
              <a:ext uri="{FF2B5EF4-FFF2-40B4-BE49-F238E27FC236}">
                <a16:creationId xmlns:a16="http://schemas.microsoft.com/office/drawing/2014/main" id="{B359AD08-53D4-4A9D-B937-AB60D9967ECD}"/>
              </a:ext>
            </a:extLst>
          </p:cNvPr>
          <p:cNvSpPr txBox="1"/>
          <p:nvPr/>
        </p:nvSpPr>
        <p:spPr>
          <a:xfrm>
            <a:off x="336000" y="4786545"/>
            <a:ext cx="11520000" cy="1200329"/>
          </a:xfrm>
          <a:prstGeom prst="rect">
            <a:avLst/>
          </a:prstGeom>
          <a:noFill/>
        </p:spPr>
        <p:txBody>
          <a:bodyPr wrap="square">
            <a:spAutoFit/>
          </a:bodyPr>
          <a:lstStyle/>
          <a:p>
            <a:r>
              <a:rPr lang="ja-JP" altLang="en-US" sz="3600" dirty="0"/>
              <a:t>つづいて</a:t>
            </a:r>
            <a:r>
              <a:rPr lang="en-US" altLang="ja-JP" sz="3600" dirty="0"/>
              <a:t>『</a:t>
            </a:r>
            <a:r>
              <a:rPr lang="ja-JP" altLang="en-US" sz="3600" dirty="0"/>
              <a:t>処理班</a:t>
            </a:r>
            <a:r>
              <a:rPr lang="en-US" altLang="ja-JP" sz="3600" dirty="0"/>
              <a:t>』､『</a:t>
            </a:r>
            <a:r>
              <a:rPr lang="ja-JP" altLang="en-US" sz="3600" dirty="0"/>
              <a:t>利用価値班</a:t>
            </a:r>
            <a:r>
              <a:rPr lang="en-US" altLang="ja-JP" sz="3600" dirty="0"/>
              <a:t>』</a:t>
            </a:r>
            <a:r>
              <a:rPr lang="ja-JP" altLang="en-US" sz="3600" dirty="0"/>
              <a:t>の報告を</a:t>
            </a:r>
            <a:endParaRPr lang="en-US" altLang="ja-JP" sz="3600" dirty="0"/>
          </a:p>
          <a:p>
            <a:r>
              <a:rPr lang="ja-JP" altLang="en-US" sz="3600" dirty="0"/>
              <a:t>　　　　　　　　　　　　　　　　　ご視聴ください。</a:t>
            </a:r>
            <a:endParaRPr lang="en-US" altLang="ja-JP" sz="3600" dirty="0"/>
          </a:p>
        </p:txBody>
      </p:sp>
    </p:spTree>
    <p:extLst>
      <p:ext uri="{BB962C8B-B14F-4D97-AF65-F5344CB8AC3E}">
        <p14:creationId xmlns:p14="http://schemas.microsoft.com/office/powerpoint/2010/main" val="110550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E753F2A-E633-425B-8BE5-0B3492955D20}"/>
              </a:ext>
            </a:extLst>
          </p:cNvPr>
          <p:cNvSpPr>
            <a:spLocks noGrp="1"/>
          </p:cNvSpPr>
          <p:nvPr>
            <p:ph type="title"/>
          </p:nvPr>
        </p:nvSpPr>
        <p:spPr>
          <a:xfrm>
            <a:off x="3737810" y="2939474"/>
            <a:ext cx="5705253" cy="814380"/>
          </a:xfrm>
        </p:spPr>
        <p:txBody>
          <a:bodyPr>
            <a:normAutofit/>
          </a:bodyPr>
          <a:lstStyle/>
          <a:p>
            <a:pPr algn="ctr"/>
            <a:r>
              <a:rPr lang="en-US" altLang="ja-JP" sz="4800" b="1" dirty="0"/>
              <a:t>Appendix</a:t>
            </a:r>
            <a:endParaRPr lang="ja-JP" altLang="en-US" sz="4800" b="1" dirty="0"/>
          </a:p>
        </p:txBody>
      </p:sp>
    </p:spTree>
    <p:extLst>
      <p:ext uri="{BB962C8B-B14F-4D97-AF65-F5344CB8AC3E}">
        <p14:creationId xmlns:p14="http://schemas.microsoft.com/office/powerpoint/2010/main" val="2378594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計算条件</a:t>
            </a:r>
          </a:p>
        </p:txBody>
      </p:sp>
      <p:sp>
        <p:nvSpPr>
          <p:cNvPr id="4" name="テキスト ボックス 3">
            <a:extLst>
              <a:ext uri="{FF2B5EF4-FFF2-40B4-BE49-F238E27FC236}">
                <a16:creationId xmlns:a16="http://schemas.microsoft.com/office/drawing/2014/main" id="{52948831-6548-4119-9E07-A2B52D520F62}"/>
              </a:ext>
            </a:extLst>
          </p:cNvPr>
          <p:cNvSpPr txBox="1"/>
          <p:nvPr/>
        </p:nvSpPr>
        <p:spPr>
          <a:xfrm>
            <a:off x="733410" y="4831578"/>
            <a:ext cx="8477839" cy="45402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r>
              <a:rPr lang="ja-JP" altLang="en-US" kern="100" dirty="0">
                <a:effectLst/>
                <a:latin typeface="+mn-ea"/>
                <a:cs typeface="Times New Roman" panose="02020603050405020304" pitchFamily="18" charset="0"/>
              </a:rPr>
              <a:t>Ａ町へのヒアリング結果に</a:t>
            </a:r>
            <a:r>
              <a:rPr lang="ja-JP" altLang="en-US" sz="2000" kern="100" dirty="0">
                <a:effectLst/>
                <a:latin typeface="+mn-ea"/>
                <a:cs typeface="Times New Roman" panose="02020603050405020304" pitchFamily="18" charset="0"/>
              </a:rPr>
              <a:t>基づく</a:t>
            </a:r>
            <a:endParaRPr lang="ja-JP" sz="2000" kern="100" dirty="0">
              <a:effectLst/>
              <a:latin typeface="+mn-ea"/>
              <a:cs typeface="Times New Roman" panose="02020603050405020304" pitchFamily="18" charset="0"/>
            </a:endParaRPr>
          </a:p>
        </p:txBody>
      </p:sp>
      <p:graphicFrame>
        <p:nvGraphicFramePr>
          <p:cNvPr id="5" name="表 4">
            <a:extLst>
              <a:ext uri="{FF2B5EF4-FFF2-40B4-BE49-F238E27FC236}">
                <a16:creationId xmlns:a16="http://schemas.microsoft.com/office/drawing/2014/main" id="{20E90CBD-0EA3-4F8C-8851-A4281711C000}"/>
              </a:ext>
            </a:extLst>
          </p:cNvPr>
          <p:cNvGraphicFramePr>
            <a:graphicFrameLocks noGrp="1"/>
          </p:cNvGraphicFramePr>
          <p:nvPr/>
        </p:nvGraphicFramePr>
        <p:xfrm>
          <a:off x="665479" y="1270361"/>
          <a:ext cx="10646955" cy="4747260"/>
        </p:xfrm>
        <a:graphic>
          <a:graphicData uri="http://schemas.openxmlformats.org/drawingml/2006/table">
            <a:tbl>
              <a:tblPr firstRow="1" firstCol="1">
                <a:tableStyleId>{5C22544A-7EE6-4342-B048-85BDC9FD1C3A}</a:tableStyleId>
              </a:tblPr>
              <a:tblGrid>
                <a:gridCol w="3558178">
                  <a:extLst>
                    <a:ext uri="{9D8B030D-6E8A-4147-A177-3AD203B41FA5}">
                      <a16:colId xmlns:a16="http://schemas.microsoft.com/office/drawing/2014/main" val="1686024307"/>
                    </a:ext>
                  </a:extLst>
                </a:gridCol>
                <a:gridCol w="7088777">
                  <a:extLst>
                    <a:ext uri="{9D8B030D-6E8A-4147-A177-3AD203B41FA5}">
                      <a16:colId xmlns:a16="http://schemas.microsoft.com/office/drawing/2014/main" val="340827321"/>
                    </a:ext>
                  </a:extLst>
                </a:gridCol>
              </a:tblGrid>
              <a:tr h="318135">
                <a:tc>
                  <a:txBody>
                    <a:bodyPr/>
                    <a:lstStyle/>
                    <a:p>
                      <a:pPr algn="ctr" fontAlgn="ctr"/>
                      <a:r>
                        <a:rPr lang="ja-JP" altLang="en-US" sz="2800" u="none" strike="noStrike" dirty="0">
                          <a:effectLst/>
                        </a:rPr>
                        <a:t>項目</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2800" u="none" strike="noStrike">
                          <a:effectLst/>
                        </a:rPr>
                        <a:t>条件</a:t>
                      </a:r>
                      <a:endParaRPr lang="ja-JP" altLang="en-US" sz="2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3333263417"/>
                  </a:ext>
                </a:extLst>
              </a:tr>
              <a:tr h="318135">
                <a:tc>
                  <a:txBody>
                    <a:bodyPr/>
                    <a:lstStyle/>
                    <a:p>
                      <a:pPr algn="l" fontAlgn="ctr"/>
                      <a:r>
                        <a:rPr lang="ja-JP" altLang="en-US" sz="2800" u="none" strike="noStrike" dirty="0">
                          <a:effectLst/>
                        </a:rPr>
                        <a:t>作業班</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ja-JP" altLang="en-US" sz="2800" u="none" strike="noStrike" dirty="0">
                          <a:effectLst/>
                        </a:rPr>
                        <a:t>運転手</a:t>
                      </a:r>
                      <a:r>
                        <a:rPr lang="en-US" altLang="ja-JP" sz="2800" u="none" strike="noStrike" dirty="0">
                          <a:effectLst/>
                        </a:rPr>
                        <a:t>1</a:t>
                      </a:r>
                      <a:r>
                        <a:rPr lang="ja-JP" altLang="en-US" sz="2800" u="none" strike="noStrike" dirty="0">
                          <a:effectLst/>
                        </a:rPr>
                        <a:t>名、作業員</a:t>
                      </a:r>
                      <a:r>
                        <a:rPr lang="en-US" altLang="ja-JP" sz="2800" u="none" strike="noStrike" dirty="0">
                          <a:effectLst/>
                        </a:rPr>
                        <a:t>1</a:t>
                      </a:r>
                      <a:r>
                        <a:rPr lang="ja-JP" altLang="en-US" sz="2800" u="none" strike="noStrike" dirty="0">
                          <a:effectLst/>
                        </a:rPr>
                        <a:t>名</a:t>
                      </a:r>
                      <a:endParaRPr lang="en-US" altLang="ja-JP" sz="2800" u="none" strike="noStrike" dirty="0">
                        <a:effectLst/>
                      </a:endParaRPr>
                    </a:p>
                    <a:p>
                      <a:pPr algn="l" fontAlgn="ctr"/>
                      <a:endParaRPr lang="en-US" altLang="ja-JP" sz="2800" u="none" strike="noStrike" dirty="0">
                        <a:effectLst/>
                      </a:endParaRPr>
                    </a:p>
                  </a:txBody>
                  <a:tcPr marL="114300" marR="7620" marT="7620" marB="0" anchor="ctr"/>
                </a:tc>
                <a:extLst>
                  <a:ext uri="{0D108BD9-81ED-4DB2-BD59-A6C34878D82A}">
                    <a16:rowId xmlns:a16="http://schemas.microsoft.com/office/drawing/2014/main" val="2602534468"/>
                  </a:ext>
                </a:extLst>
              </a:tr>
              <a:tr h="318135">
                <a:tc>
                  <a:txBody>
                    <a:bodyPr/>
                    <a:lstStyle/>
                    <a:p>
                      <a:pPr algn="l" fontAlgn="ctr"/>
                      <a:r>
                        <a:rPr lang="ja-JP" altLang="en-US" sz="2800" u="none" strike="noStrike" dirty="0">
                          <a:effectLst/>
                        </a:rPr>
                        <a:t>単価</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ja-JP" altLang="en-US" sz="2800" u="none" strike="noStrike" dirty="0">
                          <a:effectLst/>
                        </a:rPr>
                        <a:t>運転手：</a:t>
                      </a:r>
                      <a:r>
                        <a:rPr lang="en-US" altLang="zh-TW" sz="2800" u="none" strike="noStrike" dirty="0">
                          <a:effectLst/>
                        </a:rPr>
                        <a:t>17,600</a:t>
                      </a:r>
                      <a:r>
                        <a:rPr lang="ja-JP" altLang="en-US" sz="2800" u="none" strike="noStrike" dirty="0">
                          <a:effectLst/>
                        </a:rPr>
                        <a:t>円、軽作業員：</a:t>
                      </a:r>
                      <a:r>
                        <a:rPr lang="en-US" altLang="zh-TW" sz="2800" u="none" strike="noStrike" dirty="0">
                          <a:effectLst/>
                        </a:rPr>
                        <a:t>14,400</a:t>
                      </a:r>
                      <a:r>
                        <a:rPr lang="ja-JP" altLang="en-US" sz="2800" u="none" strike="noStrike" dirty="0">
                          <a:effectLst/>
                        </a:rPr>
                        <a:t>円</a:t>
                      </a:r>
                      <a:endParaRPr lang="en-US" altLang="ja-JP" sz="2800" u="none" strike="noStrike" dirty="0">
                        <a:effectLst/>
                      </a:endParaRPr>
                    </a:p>
                    <a:p>
                      <a:pPr algn="l" fontAlgn="ctr"/>
                      <a:endParaRPr lang="en-US" altLang="zh-TW"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endParaRPr lang="zh-TW"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14300" marR="7620" marT="7620" marB="0" anchor="ctr"/>
                </a:tc>
                <a:extLst>
                  <a:ext uri="{0D108BD9-81ED-4DB2-BD59-A6C34878D82A}">
                    <a16:rowId xmlns:a16="http://schemas.microsoft.com/office/drawing/2014/main" val="775015613"/>
                  </a:ext>
                </a:extLst>
              </a:tr>
              <a:tr h="318135">
                <a:tc>
                  <a:txBody>
                    <a:bodyPr/>
                    <a:lstStyle/>
                    <a:p>
                      <a:pPr algn="l" fontAlgn="ctr"/>
                      <a:r>
                        <a:rPr lang="ja-JP" altLang="en-US" sz="2800" u="none" strike="noStrike" dirty="0">
                          <a:effectLst/>
                        </a:rPr>
                        <a:t>ステーション配置</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en-US" altLang="ja-JP" sz="2800" u="none" strike="noStrike" dirty="0">
                          <a:effectLst/>
                        </a:rPr>
                        <a:t>5</a:t>
                      </a:r>
                      <a:r>
                        <a:rPr lang="ja-JP" altLang="en-US" sz="2800" u="none" strike="noStrike" dirty="0">
                          <a:effectLst/>
                        </a:rPr>
                        <a:t>～</a:t>
                      </a:r>
                      <a:r>
                        <a:rPr lang="en-US" altLang="ja-JP" sz="2800" u="none" strike="noStrike" dirty="0">
                          <a:effectLst/>
                        </a:rPr>
                        <a:t>10</a:t>
                      </a:r>
                      <a:r>
                        <a:rPr lang="ja-JP" altLang="en-US" sz="2800" u="none" strike="noStrike" dirty="0">
                          <a:effectLst/>
                        </a:rPr>
                        <a:t>軒あたりに１ステーションを配置</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14300" marR="7620" marT="7620" marB="0" anchor="ctr"/>
                </a:tc>
                <a:extLst>
                  <a:ext uri="{0D108BD9-81ED-4DB2-BD59-A6C34878D82A}">
                    <a16:rowId xmlns:a16="http://schemas.microsoft.com/office/drawing/2014/main" val="1918336025"/>
                  </a:ext>
                </a:extLst>
              </a:tr>
              <a:tr h="318135">
                <a:tc>
                  <a:txBody>
                    <a:bodyPr/>
                    <a:lstStyle/>
                    <a:p>
                      <a:pPr algn="l" fontAlgn="ctr"/>
                      <a:r>
                        <a:rPr lang="ja-JP" altLang="en-US" sz="2800" u="none" strike="noStrike" dirty="0">
                          <a:effectLst/>
                        </a:rPr>
                        <a:t>体制</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ja-JP" altLang="en-US" sz="2800" u="none" strike="noStrike" dirty="0">
                          <a:effectLst/>
                        </a:rPr>
                        <a:t>パッカー車</a:t>
                      </a:r>
                      <a:r>
                        <a:rPr lang="en-US" altLang="ja-JP" sz="2800" u="none" strike="noStrike" dirty="0">
                          <a:effectLst/>
                        </a:rPr>
                        <a:t>5</a:t>
                      </a:r>
                      <a:r>
                        <a:rPr lang="ja-JP" altLang="en-US" sz="2800" u="none" strike="noStrike" dirty="0">
                          <a:effectLst/>
                        </a:rPr>
                        <a:t>台体制（</a:t>
                      </a:r>
                      <a:r>
                        <a:rPr lang="en-US" altLang="ja-JP" sz="2800" u="none" strike="noStrike" dirty="0">
                          <a:effectLst/>
                        </a:rPr>
                        <a:t>2</a:t>
                      </a:r>
                      <a:r>
                        <a:rPr lang="ja-JP" altLang="en-US" sz="2800" u="none" strike="noStrike" dirty="0">
                          <a:effectLst/>
                        </a:rPr>
                        <a:t>名）、</a:t>
                      </a:r>
                      <a:r>
                        <a:rPr lang="en-US" altLang="ja-JP" sz="2800" u="none" strike="noStrike" dirty="0">
                          <a:effectLst/>
                        </a:rPr>
                        <a:t>5</a:t>
                      </a:r>
                      <a:r>
                        <a:rPr lang="ja-JP" altLang="en-US" sz="2800" u="none" strike="noStrike" dirty="0">
                          <a:effectLst/>
                        </a:rPr>
                        <a:t>日</a:t>
                      </a:r>
                      <a:r>
                        <a:rPr lang="en-US" altLang="ja-JP" sz="2800" u="none" strike="noStrike" dirty="0">
                          <a:effectLst/>
                        </a:rPr>
                        <a:t>/</a:t>
                      </a:r>
                      <a:r>
                        <a:rPr lang="ja-JP" altLang="en-US" sz="2800" u="none" strike="noStrike" dirty="0">
                          <a:effectLst/>
                        </a:rPr>
                        <a:t>週　運行</a:t>
                      </a:r>
                      <a:endParaRPr lang="en-US" altLang="ja-JP" sz="2800" u="none" strike="noStrike" dirty="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2800" u="none" strike="noStrike" dirty="0">
                          <a:effectLst/>
                        </a:rPr>
                        <a:t>5</a:t>
                      </a:r>
                      <a:r>
                        <a:rPr lang="ja-JP" altLang="en-US" sz="2800" u="none" strike="noStrike" dirty="0">
                          <a:effectLst/>
                        </a:rPr>
                        <a:t>台の内訳（</a:t>
                      </a:r>
                      <a:r>
                        <a:rPr lang="en-US" altLang="ja-JP" sz="2800" u="none" strike="noStrike" dirty="0">
                          <a:effectLst/>
                        </a:rPr>
                        <a:t>4</a:t>
                      </a:r>
                      <a:r>
                        <a:rPr lang="ja-JP" altLang="en-US" sz="2800" u="none" strike="noStrike" dirty="0">
                          <a:effectLst/>
                        </a:rPr>
                        <a:t>ﾄﾝ</a:t>
                      </a:r>
                      <a:r>
                        <a:rPr lang="en-US" altLang="ja-JP" sz="2800" u="none" strike="noStrike" dirty="0">
                          <a:effectLst/>
                        </a:rPr>
                        <a:t>×3</a:t>
                      </a:r>
                      <a:r>
                        <a:rPr lang="ja-JP" altLang="en-US" sz="2800" u="none" strike="noStrike" dirty="0">
                          <a:effectLst/>
                        </a:rPr>
                        <a:t>台、</a:t>
                      </a:r>
                      <a:r>
                        <a:rPr lang="en-US" altLang="ja-JP" sz="2800" u="none" strike="noStrike" dirty="0">
                          <a:effectLst/>
                        </a:rPr>
                        <a:t>2</a:t>
                      </a:r>
                      <a:r>
                        <a:rPr lang="ja-JP" altLang="en-US" sz="2800" u="none" strike="noStrike" dirty="0">
                          <a:effectLst/>
                        </a:rPr>
                        <a:t>ﾄﾝ</a:t>
                      </a:r>
                      <a:r>
                        <a:rPr lang="en-US" altLang="ja-JP" sz="2800" u="none" strike="noStrike" dirty="0">
                          <a:effectLst/>
                        </a:rPr>
                        <a:t>×2</a:t>
                      </a:r>
                      <a:r>
                        <a:rPr lang="ja-JP" altLang="en-US" sz="2800" u="none" strike="noStrike" dirty="0">
                          <a:effectLst/>
                        </a:rPr>
                        <a:t>台）</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14300" marR="7620" marT="7620" marB="0" anchor="ctr"/>
                </a:tc>
                <a:extLst>
                  <a:ext uri="{0D108BD9-81ED-4DB2-BD59-A6C34878D82A}">
                    <a16:rowId xmlns:a16="http://schemas.microsoft.com/office/drawing/2014/main" val="2263922115"/>
                  </a:ext>
                </a:extLst>
              </a:tr>
              <a:tr h="318135">
                <a:tc>
                  <a:txBody>
                    <a:bodyPr/>
                    <a:lstStyle/>
                    <a:p>
                      <a:pPr algn="l" fontAlgn="ctr"/>
                      <a:r>
                        <a:rPr lang="ja-JP" altLang="en-US" sz="2800" u="none" strike="noStrike" dirty="0">
                          <a:effectLst/>
                        </a:rPr>
                        <a:t>諸経費</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en-US" altLang="ja-JP" sz="2800" u="none" strike="noStrike" dirty="0">
                          <a:effectLst/>
                        </a:rPr>
                        <a:t>15%</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14300" marR="7620" marT="7620" marB="0" anchor="ctr"/>
                </a:tc>
                <a:extLst>
                  <a:ext uri="{0D108BD9-81ED-4DB2-BD59-A6C34878D82A}">
                    <a16:rowId xmlns:a16="http://schemas.microsoft.com/office/drawing/2014/main" val="2009195071"/>
                  </a:ext>
                </a:extLst>
              </a:tr>
              <a:tr h="318135">
                <a:tc>
                  <a:txBody>
                    <a:bodyPr/>
                    <a:lstStyle/>
                    <a:p>
                      <a:pPr algn="l" fontAlgn="ctr"/>
                      <a:r>
                        <a:rPr lang="ja-JP" altLang="en-US" sz="2800" u="none" strike="noStrike" dirty="0">
                          <a:effectLst/>
                        </a:rPr>
                        <a:t>搬入回転数</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en-US" altLang="ja-JP" sz="2800" u="none" strike="noStrike" dirty="0">
                          <a:effectLst/>
                        </a:rPr>
                        <a:t>2</a:t>
                      </a:r>
                      <a:r>
                        <a:rPr lang="ja-JP" altLang="en-US" sz="2800" u="none" strike="noStrike" dirty="0">
                          <a:effectLst/>
                        </a:rPr>
                        <a:t>回</a:t>
                      </a:r>
                      <a:r>
                        <a:rPr lang="en-US" altLang="ja-JP" sz="2800" u="none" strike="noStrike" dirty="0">
                          <a:effectLst/>
                        </a:rPr>
                        <a:t>/</a:t>
                      </a:r>
                      <a:r>
                        <a:rPr lang="ja-JP" altLang="en-US" sz="2800" u="none" strike="noStrike" dirty="0">
                          <a:effectLst/>
                        </a:rPr>
                        <a:t>日</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14300" marR="7620" marT="7620" marB="0" anchor="ctr"/>
                </a:tc>
                <a:extLst>
                  <a:ext uri="{0D108BD9-81ED-4DB2-BD59-A6C34878D82A}">
                    <a16:rowId xmlns:a16="http://schemas.microsoft.com/office/drawing/2014/main" val="1610332745"/>
                  </a:ext>
                </a:extLst>
              </a:tr>
            </a:tbl>
          </a:graphicData>
        </a:graphic>
      </p:graphicFrame>
    </p:spTree>
    <p:extLst>
      <p:ext uri="{BB962C8B-B14F-4D97-AF65-F5344CB8AC3E}">
        <p14:creationId xmlns:p14="http://schemas.microsoft.com/office/powerpoint/2010/main" val="713959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賦存量推計メモ</a:t>
            </a:r>
            <a:endParaRPr kumimoji="1" lang="ja-JP" altLang="en-US" dirty="0">
              <a:solidFill>
                <a:schemeClr val="bg1"/>
              </a:solidFill>
            </a:endParaRPr>
          </a:p>
        </p:txBody>
      </p:sp>
      <p:sp>
        <p:nvSpPr>
          <p:cNvPr id="4" name="テキスト ボックス 3">
            <a:extLst>
              <a:ext uri="{FF2B5EF4-FFF2-40B4-BE49-F238E27FC236}">
                <a16:creationId xmlns:a16="http://schemas.microsoft.com/office/drawing/2014/main" id="{52948831-6548-4119-9E07-A2B52D520F62}"/>
              </a:ext>
            </a:extLst>
          </p:cNvPr>
          <p:cNvSpPr txBox="1"/>
          <p:nvPr/>
        </p:nvSpPr>
        <p:spPr>
          <a:xfrm>
            <a:off x="352411" y="826264"/>
            <a:ext cx="11753450" cy="229735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r>
              <a:rPr lang="ja-JP" altLang="en-US" sz="2000" kern="100" dirty="0">
                <a:effectLst/>
                <a:latin typeface="+mn-ea"/>
                <a:cs typeface="Times New Roman" panose="02020603050405020304" pitchFamily="18" charset="0"/>
              </a:rPr>
              <a:t>人口推計は、二次傾向線を活用</a:t>
            </a:r>
            <a:r>
              <a:rPr lang="en-US" altLang="ja-JP" sz="2000" kern="100" dirty="0">
                <a:effectLst/>
                <a:latin typeface="+mn-ea"/>
                <a:cs typeface="Times New Roman" panose="02020603050405020304" pitchFamily="18" charset="0"/>
              </a:rPr>
              <a:t>H30</a:t>
            </a:r>
            <a:r>
              <a:rPr lang="ja-JP" altLang="en-US" sz="2000" kern="100" dirty="0">
                <a:effectLst/>
                <a:latin typeface="+mn-ea"/>
                <a:cs typeface="Times New Roman" panose="02020603050405020304" pitchFamily="18" charset="0"/>
              </a:rPr>
              <a:t>：予測</a:t>
            </a:r>
            <a:r>
              <a:rPr lang="en-US" altLang="ja-JP" sz="2000" kern="100" dirty="0">
                <a:effectLst/>
                <a:latin typeface="+mn-ea"/>
                <a:cs typeface="Times New Roman" panose="02020603050405020304" pitchFamily="18" charset="0"/>
              </a:rPr>
              <a:t>16,109</a:t>
            </a:r>
            <a:r>
              <a:rPr lang="ja-JP" altLang="en-US" sz="2000" kern="100" dirty="0">
                <a:effectLst/>
                <a:latin typeface="+mn-ea"/>
                <a:cs typeface="Times New Roman" panose="02020603050405020304" pitchFamily="18" charset="0"/>
              </a:rPr>
              <a:t>人（実績値は</a:t>
            </a:r>
            <a:r>
              <a:rPr lang="en-US" altLang="ja-JP" sz="2000" kern="100" dirty="0">
                <a:effectLst/>
                <a:latin typeface="+mn-ea"/>
                <a:cs typeface="Times New Roman" panose="02020603050405020304" pitchFamily="18" charset="0"/>
              </a:rPr>
              <a:t>16,152</a:t>
            </a:r>
            <a:r>
              <a:rPr lang="ja-JP" altLang="en-US" sz="2000" kern="100" dirty="0">
                <a:effectLst/>
                <a:latin typeface="+mn-ea"/>
                <a:cs typeface="Times New Roman" panose="02020603050405020304" pitchFamily="18" charset="0"/>
              </a:rPr>
              <a:t>人）、</a:t>
            </a:r>
            <a:r>
              <a:rPr lang="en-US" altLang="ja-JP" sz="2000" kern="100" dirty="0">
                <a:effectLst/>
                <a:latin typeface="+mn-ea"/>
                <a:cs typeface="Times New Roman" panose="02020603050405020304" pitchFamily="18" charset="0"/>
              </a:rPr>
              <a:t>R15</a:t>
            </a:r>
            <a:r>
              <a:rPr lang="ja-JP" altLang="en-US" sz="2000" kern="100" dirty="0">
                <a:effectLst/>
                <a:latin typeface="+mn-ea"/>
                <a:cs typeface="Times New Roman" panose="02020603050405020304" pitchFamily="18" charset="0"/>
              </a:rPr>
              <a:t>予測</a:t>
            </a:r>
            <a:r>
              <a:rPr lang="en-US" altLang="ja-JP" sz="2000" kern="100" dirty="0">
                <a:effectLst/>
                <a:latin typeface="+mn-ea"/>
                <a:cs typeface="Times New Roman" panose="02020603050405020304" pitchFamily="18" charset="0"/>
              </a:rPr>
              <a:t>10,283</a:t>
            </a:r>
            <a:r>
              <a:rPr lang="ja-JP" altLang="en-US" sz="2000" kern="100" dirty="0">
                <a:effectLst/>
                <a:latin typeface="+mn-ea"/>
                <a:cs typeface="Times New Roman" panose="02020603050405020304" pitchFamily="18" charset="0"/>
              </a:rPr>
              <a:t>人（ビジョン</a:t>
            </a:r>
            <a:r>
              <a:rPr lang="en-US" altLang="ja-JP" sz="2000" kern="100" dirty="0">
                <a:effectLst/>
                <a:latin typeface="+mn-ea"/>
                <a:cs typeface="Times New Roman" panose="02020603050405020304" pitchFamily="18" charset="0"/>
              </a:rPr>
              <a:t>20,000</a:t>
            </a:r>
            <a:r>
              <a:rPr lang="ja-JP" altLang="en-US" sz="2000" kern="100" dirty="0">
                <a:effectLst/>
                <a:latin typeface="+mn-ea"/>
                <a:cs typeface="Times New Roman" panose="02020603050405020304" pitchFamily="18" charset="0"/>
              </a:rPr>
              <a:t>人程度）</a:t>
            </a:r>
            <a:endParaRPr lang="en-US" altLang="ja-JP" sz="2000" kern="100" dirty="0">
              <a:latin typeface="+mn-ea"/>
              <a:cs typeface="Times New Roman" panose="02020603050405020304" pitchFamily="18" charset="0"/>
            </a:endParaRPr>
          </a:p>
          <a:p>
            <a:r>
              <a:rPr lang="en-US" altLang="ja-JP" sz="2000" kern="100" dirty="0">
                <a:latin typeface="+mn-ea"/>
                <a:cs typeface="Times New Roman" panose="02020603050405020304" pitchFamily="18" charset="0"/>
              </a:rPr>
              <a:t>R15</a:t>
            </a:r>
            <a:r>
              <a:rPr lang="ja-JP" altLang="en-US" sz="2000" kern="100" dirty="0">
                <a:latin typeface="+mn-ea"/>
                <a:cs typeface="Times New Roman" panose="02020603050405020304" pitchFamily="18" charset="0"/>
              </a:rPr>
              <a:t>年度は</a:t>
            </a:r>
            <a:r>
              <a:rPr lang="en-US" altLang="ja-JP" sz="2000" kern="100" dirty="0">
                <a:latin typeface="+mn-ea"/>
                <a:cs typeface="Times New Roman" panose="02020603050405020304" pitchFamily="18" charset="0"/>
              </a:rPr>
              <a:t>H30</a:t>
            </a:r>
            <a:r>
              <a:rPr lang="ja-JP" altLang="en-US" sz="2000" kern="100" dirty="0">
                <a:latin typeface="+mn-ea"/>
                <a:cs typeface="Times New Roman" panose="02020603050405020304" pitchFamily="18" charset="0"/>
              </a:rPr>
              <a:t>年度比で、人口は</a:t>
            </a:r>
            <a:r>
              <a:rPr lang="en-US" altLang="ja-JP" sz="2000" kern="100" dirty="0">
                <a:latin typeface="+mn-ea"/>
                <a:cs typeface="Times New Roman" panose="02020603050405020304" pitchFamily="18" charset="0"/>
              </a:rPr>
              <a:t>64</a:t>
            </a:r>
            <a:r>
              <a:rPr lang="ja-JP" altLang="en-US" sz="2000" kern="100" dirty="0">
                <a:latin typeface="+mn-ea"/>
                <a:cs typeface="Times New Roman" panose="02020603050405020304" pitchFamily="18" charset="0"/>
              </a:rPr>
              <a:t>％程度に減、したがって、費用推計は、</a:t>
            </a:r>
            <a:r>
              <a:rPr lang="en-US" altLang="ja-JP" sz="2000" kern="100" dirty="0">
                <a:latin typeface="+mn-ea"/>
                <a:cs typeface="Times New Roman" panose="02020603050405020304" pitchFamily="18" charset="0"/>
              </a:rPr>
              <a:t>62</a:t>
            </a:r>
            <a:r>
              <a:rPr lang="ja-JP" altLang="en-US" sz="2000" kern="100" dirty="0">
                <a:latin typeface="+mn-ea"/>
                <a:cs typeface="Times New Roman" panose="02020603050405020304" pitchFamily="18" charset="0"/>
              </a:rPr>
              <a:t>％程度に減少し、</a:t>
            </a:r>
            <a:r>
              <a:rPr lang="en-US" altLang="ja-JP" sz="2000" kern="100" dirty="0">
                <a:latin typeface="+mn-ea"/>
                <a:cs typeface="Times New Roman" panose="02020603050405020304" pitchFamily="18" charset="0"/>
              </a:rPr>
              <a:t>5400</a:t>
            </a:r>
            <a:r>
              <a:rPr lang="ja-JP" altLang="en-US" sz="2000" kern="100" dirty="0">
                <a:latin typeface="+mn-ea"/>
                <a:cs typeface="Times New Roman" panose="02020603050405020304" pitchFamily="18" charset="0"/>
              </a:rPr>
              <a:t>万円</a:t>
            </a:r>
            <a:r>
              <a:rPr lang="en-US" altLang="ja-JP" sz="2000" kern="100" dirty="0">
                <a:latin typeface="+mn-ea"/>
                <a:cs typeface="Times New Roman" panose="02020603050405020304" pitchFamily="18" charset="0"/>
              </a:rPr>
              <a:t>/</a:t>
            </a:r>
            <a:r>
              <a:rPr lang="ja-JP" altLang="en-US" sz="2000" kern="100" dirty="0">
                <a:latin typeface="+mn-ea"/>
                <a:cs typeface="Times New Roman" panose="02020603050405020304" pitchFamily="18" charset="0"/>
              </a:rPr>
              <a:t>年と推計された。</a:t>
            </a:r>
            <a:endParaRPr lang="ja-JP" sz="2000" kern="100" dirty="0">
              <a:effectLst/>
              <a:latin typeface="+mn-ea"/>
              <a:cs typeface="Times New Roman" panose="02020603050405020304" pitchFamily="18" charset="0"/>
            </a:endParaRPr>
          </a:p>
        </p:txBody>
      </p:sp>
      <p:pic>
        <p:nvPicPr>
          <p:cNvPr id="10" name="図 9">
            <a:extLst>
              <a:ext uri="{FF2B5EF4-FFF2-40B4-BE49-F238E27FC236}">
                <a16:creationId xmlns:a16="http://schemas.microsoft.com/office/drawing/2014/main" id="{91348A7F-D3C0-4EDA-917D-2141EC363441}"/>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352411" y="1974942"/>
            <a:ext cx="10583848" cy="4616770"/>
          </a:xfrm>
          <a:prstGeom prst="rect">
            <a:avLst/>
          </a:prstGeom>
        </p:spPr>
      </p:pic>
    </p:spTree>
    <p:extLst>
      <p:ext uri="{BB962C8B-B14F-4D97-AF65-F5344CB8AC3E}">
        <p14:creationId xmlns:p14="http://schemas.microsoft.com/office/powerpoint/2010/main" val="336359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はじめに</a:t>
            </a:r>
            <a:endParaRPr kumimoji="1" lang="ja-JP" altLang="en-US" dirty="0">
              <a:solidFill>
                <a:schemeClr val="bg1"/>
              </a:solidFill>
            </a:endParaRPr>
          </a:p>
        </p:txBody>
      </p:sp>
      <p:sp>
        <p:nvSpPr>
          <p:cNvPr id="6" name="テキスト ボックス 5">
            <a:extLst>
              <a:ext uri="{FF2B5EF4-FFF2-40B4-BE49-F238E27FC236}">
                <a16:creationId xmlns:a16="http://schemas.microsoft.com/office/drawing/2014/main" id="{EC1AA1C1-D242-4052-9E70-087F02CABCD1}"/>
              </a:ext>
            </a:extLst>
          </p:cNvPr>
          <p:cNvSpPr txBox="1"/>
          <p:nvPr/>
        </p:nvSpPr>
        <p:spPr>
          <a:xfrm>
            <a:off x="160899" y="4878536"/>
            <a:ext cx="11760135" cy="1464231"/>
          </a:xfrm>
          <a:prstGeom prst="roundRect">
            <a:avLst/>
          </a:prstGeom>
          <a:solidFill>
            <a:schemeClr val="accent4">
              <a:lumMod val="40000"/>
              <a:lumOff val="60000"/>
            </a:schemeClr>
          </a:solidFill>
        </p:spPr>
        <p:txBody>
          <a:bodyPr wrap="square">
            <a:spAutoFit/>
          </a:bodyPr>
          <a:lstStyle/>
          <a:p>
            <a:pPr marL="457200" indent="-457200">
              <a:buFont typeface="Wingdings" panose="05000000000000000000" pitchFamily="2" charset="2"/>
              <a:buChar char="l"/>
            </a:pPr>
            <a:r>
              <a:rPr lang="ja-JP" altLang="en-US" sz="4000" dirty="0"/>
              <a:t>収集運搬に伴うコスト及び環境負荷（温室効果ガス）を推計　（５ケース）</a:t>
            </a:r>
          </a:p>
        </p:txBody>
      </p:sp>
      <p:sp>
        <p:nvSpPr>
          <p:cNvPr id="7" name="テキスト ボックス 6">
            <a:extLst>
              <a:ext uri="{FF2B5EF4-FFF2-40B4-BE49-F238E27FC236}">
                <a16:creationId xmlns:a16="http://schemas.microsoft.com/office/drawing/2014/main" id="{44414EF4-D353-4B71-98AF-AB5700325006}"/>
              </a:ext>
            </a:extLst>
          </p:cNvPr>
          <p:cNvSpPr txBox="1"/>
          <p:nvPr/>
        </p:nvSpPr>
        <p:spPr>
          <a:xfrm>
            <a:off x="160899" y="899485"/>
            <a:ext cx="11760135" cy="2811026"/>
          </a:xfrm>
          <a:prstGeom prst="rect">
            <a:avLst/>
          </a:prstGeom>
          <a:solidFill>
            <a:schemeClr val="accent4">
              <a:lumMod val="20000"/>
              <a:lumOff val="80000"/>
            </a:schemeClr>
          </a:solidFill>
        </p:spPr>
        <p:txBody>
          <a:bodyPr wrap="square">
            <a:spAutoFit/>
          </a:bodyPr>
          <a:lstStyle/>
          <a:p>
            <a:pPr marL="457200" indent="-457200">
              <a:buFont typeface="Wingdings" panose="05000000000000000000" pitchFamily="2" charset="2"/>
              <a:buChar char="l"/>
            </a:pPr>
            <a:r>
              <a:rPr lang="ja-JP" altLang="en-US" sz="4000" dirty="0"/>
              <a:t>廃棄物の合理的な広域化・集約化処理システムに向けては処理プロセスの検討だけでは不十分</a:t>
            </a:r>
            <a:endParaRPr lang="en-US" altLang="ja-JP" sz="4000" dirty="0"/>
          </a:p>
          <a:p>
            <a:pPr>
              <a:lnSpc>
                <a:spcPts val="2000"/>
              </a:lnSpc>
            </a:pPr>
            <a:endParaRPr lang="en-US" altLang="ja-JP" sz="4000" dirty="0"/>
          </a:p>
          <a:p>
            <a:pPr marL="457200" indent="-457200">
              <a:buFont typeface="Wingdings" panose="05000000000000000000" pitchFamily="2" charset="2"/>
              <a:buChar char="l"/>
            </a:pPr>
            <a:r>
              <a:rPr lang="ja-JP" altLang="en-US" sz="4000" dirty="0"/>
              <a:t>収集運搬も含めた総合的な処理システムとしての評価が必要</a:t>
            </a:r>
            <a:endParaRPr lang="en-US" altLang="ja-JP" sz="4000" dirty="0"/>
          </a:p>
        </p:txBody>
      </p:sp>
      <p:sp>
        <p:nvSpPr>
          <p:cNvPr id="4" name="フローチャート: 組合せ 3">
            <a:extLst>
              <a:ext uri="{FF2B5EF4-FFF2-40B4-BE49-F238E27FC236}">
                <a16:creationId xmlns:a16="http://schemas.microsoft.com/office/drawing/2014/main" id="{123F7ED3-7D73-4549-855B-E9C0D2657087}"/>
              </a:ext>
            </a:extLst>
          </p:cNvPr>
          <p:cNvSpPr/>
          <p:nvPr/>
        </p:nvSpPr>
        <p:spPr>
          <a:xfrm>
            <a:off x="4447132" y="3966540"/>
            <a:ext cx="3132667" cy="599021"/>
          </a:xfrm>
          <a:prstGeom prst="flowChartMerg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1763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検討手法</a:t>
            </a:r>
          </a:p>
        </p:txBody>
      </p:sp>
      <p:sp>
        <p:nvSpPr>
          <p:cNvPr id="7" name="テキスト ボックス 6">
            <a:extLst>
              <a:ext uri="{FF2B5EF4-FFF2-40B4-BE49-F238E27FC236}">
                <a16:creationId xmlns:a16="http://schemas.microsoft.com/office/drawing/2014/main" id="{44414EF4-D353-4B71-98AF-AB5700325006}"/>
              </a:ext>
            </a:extLst>
          </p:cNvPr>
          <p:cNvSpPr txBox="1"/>
          <p:nvPr/>
        </p:nvSpPr>
        <p:spPr>
          <a:xfrm>
            <a:off x="215933" y="1161603"/>
            <a:ext cx="11760135" cy="5016758"/>
          </a:xfrm>
          <a:prstGeom prst="rect">
            <a:avLst/>
          </a:prstGeom>
          <a:solidFill>
            <a:schemeClr val="accent4">
              <a:lumMod val="20000"/>
              <a:lumOff val="80000"/>
            </a:schemeClr>
          </a:solidFill>
        </p:spPr>
        <p:txBody>
          <a:bodyPr wrap="square">
            <a:spAutoFit/>
          </a:bodyPr>
          <a:lstStyle/>
          <a:p>
            <a:pPr marL="457200" indent="-457200">
              <a:buFont typeface="Wingdings" panose="05000000000000000000" pitchFamily="2" charset="2"/>
              <a:buChar char="l"/>
            </a:pPr>
            <a:r>
              <a:rPr lang="ja-JP" altLang="en-US" sz="4000" dirty="0"/>
              <a:t>自治体レベルの廃棄物輸送費用算定のための簡易モデルであるグリッドシティモデルを適用</a:t>
            </a:r>
            <a:endParaRPr lang="en-US" altLang="ja-JP" sz="4000" dirty="0"/>
          </a:p>
          <a:p>
            <a:pPr marL="457200" indent="-457200">
              <a:buFont typeface="Wingdings" panose="05000000000000000000" pitchFamily="2" charset="2"/>
              <a:buChar char="l"/>
            </a:pPr>
            <a:endParaRPr lang="en-US" altLang="ja-JP" sz="4000" dirty="0"/>
          </a:p>
          <a:p>
            <a:pPr marL="457200" indent="-457200">
              <a:buFont typeface="Wingdings" panose="05000000000000000000" pitchFamily="2" charset="2"/>
              <a:buChar char="l"/>
            </a:pPr>
            <a:r>
              <a:rPr lang="ja-JP" altLang="en-US" sz="4000" dirty="0"/>
              <a:t>国勢調査メッシュデータから、</a:t>
            </a:r>
            <a:r>
              <a:rPr lang="en-US" altLang="ja-JP" sz="4000" dirty="0"/>
              <a:t>A</a:t>
            </a:r>
            <a:r>
              <a:rPr lang="ja-JP" altLang="en-US" sz="4000" dirty="0"/>
              <a:t>町の世帯分布に類似させた仮想グリッドを設定し、輸送量、距離等からコストと温室効果ガス</a:t>
            </a:r>
            <a:r>
              <a:rPr lang="en-US" altLang="ja-JP" sz="4000" dirty="0"/>
              <a:t>(GHG)</a:t>
            </a:r>
            <a:r>
              <a:rPr lang="ja-JP" altLang="en-US" sz="4000" dirty="0"/>
              <a:t>を推計</a:t>
            </a:r>
            <a:endParaRPr lang="en-US" altLang="ja-JP" sz="4000" dirty="0"/>
          </a:p>
          <a:p>
            <a:pPr marL="457200" indent="-457200">
              <a:buFont typeface="Wingdings" panose="05000000000000000000" pitchFamily="2" charset="2"/>
              <a:buChar char="l"/>
            </a:pPr>
            <a:endParaRPr lang="en-US" altLang="ja-JP" sz="4000" dirty="0"/>
          </a:p>
          <a:p>
            <a:pPr marL="457200" indent="-457200">
              <a:buFont typeface="Wingdings" panose="05000000000000000000" pitchFamily="2" charset="2"/>
              <a:buChar char="l"/>
            </a:pPr>
            <a:r>
              <a:rPr lang="ja-JP" altLang="en-US" sz="4000" dirty="0"/>
              <a:t>推計年次　令和</a:t>
            </a:r>
            <a:r>
              <a:rPr lang="en-US" altLang="ja-JP" sz="4000" dirty="0"/>
              <a:t>15</a:t>
            </a:r>
            <a:r>
              <a:rPr lang="ja-JP" altLang="en-US" sz="4000" dirty="0"/>
              <a:t>年度（</a:t>
            </a:r>
            <a:r>
              <a:rPr lang="en-US" altLang="ja-JP" sz="4000" dirty="0"/>
              <a:t>2033</a:t>
            </a:r>
            <a:r>
              <a:rPr lang="ja-JP" altLang="en-US" sz="4000" dirty="0"/>
              <a:t>年度）</a:t>
            </a:r>
            <a:endParaRPr lang="en-US" altLang="ja-JP" sz="4000" dirty="0"/>
          </a:p>
        </p:txBody>
      </p:sp>
    </p:spTree>
    <p:extLst>
      <p:ext uri="{BB962C8B-B14F-4D97-AF65-F5344CB8AC3E}">
        <p14:creationId xmlns:p14="http://schemas.microsoft.com/office/powerpoint/2010/main" val="239853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楕円 7">
            <a:extLst>
              <a:ext uri="{FF2B5EF4-FFF2-40B4-BE49-F238E27FC236}">
                <a16:creationId xmlns:a16="http://schemas.microsoft.com/office/drawing/2014/main" id="{A1FDBE5A-8273-4395-A92B-D2103A82B92D}"/>
              </a:ext>
            </a:extLst>
          </p:cNvPr>
          <p:cNvSpPr>
            <a:spLocks noChangeAspect="1"/>
          </p:cNvSpPr>
          <p:nvPr/>
        </p:nvSpPr>
        <p:spPr>
          <a:xfrm>
            <a:off x="940544" y="994951"/>
            <a:ext cx="5153940" cy="5153940"/>
          </a:xfrm>
          <a:prstGeom prst="ellipse">
            <a:avLst/>
          </a:prstGeom>
          <a:solidFill>
            <a:schemeClr val="accent5">
              <a:lumMod val="20000"/>
              <a:lumOff val="80000"/>
            </a:schemeClr>
          </a:solidFill>
          <a:ln w="47625">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検討モデル</a:t>
            </a:r>
            <a:endParaRPr kumimoji="1" lang="ja-JP" altLang="en-US" dirty="0">
              <a:solidFill>
                <a:schemeClr val="bg1"/>
              </a:solidFill>
            </a:endParaRPr>
          </a:p>
        </p:txBody>
      </p:sp>
      <p:pic>
        <p:nvPicPr>
          <p:cNvPr id="4" name="図 3">
            <a:extLst>
              <a:ext uri="{FF2B5EF4-FFF2-40B4-BE49-F238E27FC236}">
                <a16:creationId xmlns:a16="http://schemas.microsoft.com/office/drawing/2014/main" id="{BEC97768-F35C-4047-9960-32208C4E6F16}"/>
              </a:ext>
            </a:extLst>
          </p:cNvPr>
          <p:cNvPicPr>
            <a:picLocks noChangeAspect="1"/>
          </p:cNvPicPr>
          <p:nvPr/>
        </p:nvPicPr>
        <p:blipFill>
          <a:blip r:embed="rId2"/>
          <a:stretch>
            <a:fillRect/>
          </a:stretch>
        </p:blipFill>
        <p:spPr>
          <a:xfrm>
            <a:off x="1497170" y="1767987"/>
            <a:ext cx="4107639" cy="3567160"/>
          </a:xfrm>
          <a:prstGeom prst="rect">
            <a:avLst/>
          </a:prstGeom>
        </p:spPr>
      </p:pic>
      <p:sp>
        <p:nvSpPr>
          <p:cNvPr id="7" name="楕円 6">
            <a:extLst>
              <a:ext uri="{FF2B5EF4-FFF2-40B4-BE49-F238E27FC236}">
                <a16:creationId xmlns:a16="http://schemas.microsoft.com/office/drawing/2014/main" id="{5DA5B9C2-725F-4D7E-98C1-1F583685E180}"/>
              </a:ext>
            </a:extLst>
          </p:cNvPr>
          <p:cNvSpPr>
            <a:spLocks noChangeAspect="1"/>
          </p:cNvSpPr>
          <p:nvPr/>
        </p:nvSpPr>
        <p:spPr>
          <a:xfrm>
            <a:off x="6109297" y="994951"/>
            <a:ext cx="5153940" cy="5153940"/>
          </a:xfrm>
          <a:prstGeom prst="ellipse">
            <a:avLst/>
          </a:prstGeom>
          <a:solidFill>
            <a:schemeClr val="accent5">
              <a:lumMod val="20000"/>
              <a:lumOff val="80000"/>
            </a:schemeClr>
          </a:solidFill>
          <a:ln w="47625">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テキスト ボックス 18">
            <a:extLst>
              <a:ext uri="{FF2B5EF4-FFF2-40B4-BE49-F238E27FC236}">
                <a16:creationId xmlns:a16="http://schemas.microsoft.com/office/drawing/2014/main" id="{86CBE9F3-06B0-4B20-9B70-066B344A897E}"/>
              </a:ext>
            </a:extLst>
          </p:cNvPr>
          <p:cNvSpPr txBox="1"/>
          <p:nvPr/>
        </p:nvSpPr>
        <p:spPr>
          <a:xfrm>
            <a:off x="2265869" y="4807916"/>
            <a:ext cx="1999065" cy="396000"/>
          </a:xfrm>
          <a:prstGeom prst="rect">
            <a:avLst/>
          </a:prstGeom>
          <a:solidFill>
            <a:schemeClr val="accent5">
              <a:lumMod val="20000"/>
              <a:lumOff val="80000"/>
            </a:scheme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ja-JP" sz="2400" kern="100" dirty="0">
                <a:effectLst/>
                <a:latin typeface="ＭＳ 明朝" panose="02020609040205080304" pitchFamily="17" charset="-128"/>
                <a:ea typeface="ＭＳ ゴシック" panose="020B0609070205080204" pitchFamily="49" charset="-128"/>
                <a:cs typeface="Times New Roman" panose="02020603050405020304" pitchFamily="18" charset="0"/>
              </a:rPr>
              <a:t>ごみ収集区域</a:t>
            </a:r>
            <a:endParaRPr 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2" name="楕円 11">
            <a:extLst>
              <a:ext uri="{FF2B5EF4-FFF2-40B4-BE49-F238E27FC236}">
                <a16:creationId xmlns:a16="http://schemas.microsoft.com/office/drawing/2014/main" id="{E918C859-106C-4738-ADDA-730479B98D9F}"/>
              </a:ext>
            </a:extLst>
          </p:cNvPr>
          <p:cNvSpPr>
            <a:spLocks noChangeAspect="1"/>
          </p:cNvSpPr>
          <p:nvPr/>
        </p:nvSpPr>
        <p:spPr>
          <a:xfrm>
            <a:off x="3372633" y="3355094"/>
            <a:ext cx="360000" cy="360000"/>
          </a:xfrm>
          <a:prstGeom prst="ellipse">
            <a:avLst/>
          </a:prstGeom>
          <a:solidFill>
            <a:srgbClr val="FF0000"/>
          </a:solidFill>
          <a:ln w="19050">
            <a:noFill/>
            <a:prstDash val="lg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楕円 12">
            <a:extLst>
              <a:ext uri="{FF2B5EF4-FFF2-40B4-BE49-F238E27FC236}">
                <a16:creationId xmlns:a16="http://schemas.microsoft.com/office/drawing/2014/main" id="{8C11ABD0-FABA-406A-9AAF-E69BC98102AC}"/>
              </a:ext>
            </a:extLst>
          </p:cNvPr>
          <p:cNvSpPr>
            <a:spLocks noChangeAspect="1"/>
          </p:cNvSpPr>
          <p:nvPr/>
        </p:nvSpPr>
        <p:spPr>
          <a:xfrm>
            <a:off x="8530727" y="3356504"/>
            <a:ext cx="360000" cy="360000"/>
          </a:xfrm>
          <a:prstGeom prst="ellipse">
            <a:avLst/>
          </a:prstGeom>
          <a:solidFill>
            <a:srgbClr val="FF0000"/>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5" name="直線コネクタ 14">
            <a:extLst>
              <a:ext uri="{FF2B5EF4-FFF2-40B4-BE49-F238E27FC236}">
                <a16:creationId xmlns:a16="http://schemas.microsoft.com/office/drawing/2014/main" id="{44CE10A1-49B4-404E-B63D-4AEA9FAFB161}"/>
              </a:ext>
            </a:extLst>
          </p:cNvPr>
          <p:cNvCxnSpPr/>
          <p:nvPr/>
        </p:nvCxnSpPr>
        <p:spPr>
          <a:xfrm flipH="1">
            <a:off x="2135685" y="4620493"/>
            <a:ext cx="161290" cy="347345"/>
          </a:xfrm>
          <a:prstGeom prst="line">
            <a:avLst/>
          </a:prstGeom>
          <a:ln w="25400">
            <a:solidFill>
              <a:schemeClr val="tx1"/>
            </a:solidFill>
            <a:headEnd type="arrow"/>
            <a:tailEnd type="none" w="sm" len="sm"/>
          </a:ln>
        </p:spPr>
        <p:style>
          <a:lnRef idx="1">
            <a:schemeClr val="accent1"/>
          </a:lnRef>
          <a:fillRef idx="0">
            <a:schemeClr val="accent1"/>
          </a:fillRef>
          <a:effectRef idx="0">
            <a:schemeClr val="accent1"/>
          </a:effectRef>
          <a:fontRef idx="minor">
            <a:schemeClr val="tx1"/>
          </a:fontRef>
        </p:style>
      </p:cxnSp>
      <p:sp>
        <p:nvSpPr>
          <p:cNvPr id="17" name="テキスト ボックス 3">
            <a:extLst>
              <a:ext uri="{FF2B5EF4-FFF2-40B4-BE49-F238E27FC236}">
                <a16:creationId xmlns:a16="http://schemas.microsoft.com/office/drawing/2014/main" id="{70E49B58-0477-4F2A-B652-E08CA7EC5CB0}"/>
              </a:ext>
            </a:extLst>
          </p:cNvPr>
          <p:cNvSpPr txBox="1"/>
          <p:nvPr/>
        </p:nvSpPr>
        <p:spPr>
          <a:xfrm>
            <a:off x="2551612" y="1165732"/>
            <a:ext cx="1846618" cy="45402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8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Ａ町</a:t>
            </a:r>
            <a:endParaRPr lang="ja-JP" sz="28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8" name="テキスト ボックス 3">
            <a:extLst>
              <a:ext uri="{FF2B5EF4-FFF2-40B4-BE49-F238E27FC236}">
                <a16:creationId xmlns:a16="http://schemas.microsoft.com/office/drawing/2014/main" id="{B4199087-FB1B-43A6-8CCE-2AB095C9B0EB}"/>
              </a:ext>
            </a:extLst>
          </p:cNvPr>
          <p:cNvSpPr txBox="1"/>
          <p:nvPr/>
        </p:nvSpPr>
        <p:spPr>
          <a:xfrm>
            <a:off x="7788397" y="1170552"/>
            <a:ext cx="1846618" cy="45402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8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Ｂ市</a:t>
            </a:r>
            <a:endParaRPr lang="ja-JP" sz="28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051761D4-B181-4318-9092-42C20FC94C64}"/>
              </a:ext>
            </a:extLst>
          </p:cNvPr>
          <p:cNvSpPr txBox="1"/>
          <p:nvPr/>
        </p:nvSpPr>
        <p:spPr>
          <a:xfrm>
            <a:off x="3663538" y="2617309"/>
            <a:ext cx="1013961" cy="454025"/>
          </a:xfrm>
          <a:prstGeom prst="rect">
            <a:avLst/>
          </a:prstGeom>
          <a:solidFill>
            <a:schemeClr val="accent5">
              <a:lumMod val="20000"/>
              <a:lumOff val="80000"/>
            </a:scheme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ja-JP" altLang="en-US" sz="2400" kern="100" dirty="0">
                <a:latin typeface="ＭＳ 明朝" panose="02020609040205080304" pitchFamily="17" charset="-128"/>
                <a:ea typeface="ＭＳ ゴシック" panose="020B0609070205080204" pitchFamily="49" charset="-128"/>
                <a:cs typeface="Times New Roman" panose="02020603050405020304" pitchFamily="18" charset="0"/>
              </a:rPr>
              <a:t>地区</a:t>
            </a:r>
            <a:endParaRPr 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90D4AA9A-BA44-45F7-B626-007362EF19A1}"/>
              </a:ext>
            </a:extLst>
          </p:cNvPr>
          <p:cNvSpPr txBox="1"/>
          <p:nvPr/>
        </p:nvSpPr>
        <p:spPr>
          <a:xfrm>
            <a:off x="5271680" y="3125701"/>
            <a:ext cx="2232000" cy="454025"/>
          </a:xfrm>
          <a:prstGeom prst="rect">
            <a:avLst/>
          </a:prstGeom>
          <a:solidFill>
            <a:schemeClr val="accent5">
              <a:lumMod val="20000"/>
              <a:lumOff val="80000"/>
            </a:scheme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ja-JP" altLang="en-US" sz="2400" kern="100" dirty="0">
                <a:effectLst/>
                <a:latin typeface="ＭＳ 明朝" panose="02020609040205080304" pitchFamily="17" charset="-128"/>
                <a:ea typeface="ＭＳ ゴシック" panose="020B0609070205080204" pitchFamily="49" charset="-128"/>
                <a:cs typeface="Times New Roman" panose="02020603050405020304" pitchFamily="18" charset="0"/>
              </a:rPr>
              <a:t>グリッド外移動</a:t>
            </a:r>
            <a:endParaRPr 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6" name="直線矢印コネクタ 5">
            <a:extLst>
              <a:ext uri="{FF2B5EF4-FFF2-40B4-BE49-F238E27FC236}">
                <a16:creationId xmlns:a16="http://schemas.microsoft.com/office/drawing/2014/main" id="{5ED2AF69-FE66-4701-AD83-BC7030256BE0}"/>
              </a:ext>
            </a:extLst>
          </p:cNvPr>
          <p:cNvCxnSpPr>
            <a:cxnSpLocks/>
          </p:cNvCxnSpPr>
          <p:nvPr/>
        </p:nvCxnSpPr>
        <p:spPr>
          <a:xfrm flipH="1">
            <a:off x="4956074" y="3545525"/>
            <a:ext cx="3444469" cy="0"/>
          </a:xfrm>
          <a:prstGeom prst="straightConnector1">
            <a:avLst/>
          </a:prstGeom>
          <a:ln w="120650">
            <a:solidFill>
              <a:schemeClr val="tx1"/>
            </a:solidFill>
            <a:headEnd type="triangle"/>
            <a:tailEnd type="none" w="med" len="med"/>
          </a:ln>
        </p:spPr>
        <p:style>
          <a:lnRef idx="1">
            <a:schemeClr val="accent1"/>
          </a:lnRef>
          <a:fillRef idx="0">
            <a:schemeClr val="accent1"/>
          </a:fillRef>
          <a:effectRef idx="0">
            <a:schemeClr val="accent1"/>
          </a:effectRef>
          <a:fontRef idx="minor">
            <a:schemeClr val="tx1"/>
          </a:fontRef>
        </p:style>
      </p:cxnSp>
      <p:sp>
        <p:nvSpPr>
          <p:cNvPr id="24" name="テキスト ボックス 18">
            <a:extLst>
              <a:ext uri="{FF2B5EF4-FFF2-40B4-BE49-F238E27FC236}">
                <a16:creationId xmlns:a16="http://schemas.microsoft.com/office/drawing/2014/main" id="{938877AD-C76C-4DCE-920D-D50F4385A6A9}"/>
              </a:ext>
            </a:extLst>
          </p:cNvPr>
          <p:cNvSpPr txBox="1"/>
          <p:nvPr/>
        </p:nvSpPr>
        <p:spPr>
          <a:xfrm>
            <a:off x="8530727" y="4099673"/>
            <a:ext cx="1999065" cy="396000"/>
          </a:xfrm>
          <a:prstGeom prst="rect">
            <a:avLst/>
          </a:prstGeom>
          <a:solidFill>
            <a:schemeClr val="accent5">
              <a:lumMod val="20000"/>
              <a:lumOff val="80000"/>
            </a:scheme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ja-JP" altLang="en-US" sz="2400" kern="100" dirty="0">
                <a:effectLst/>
                <a:latin typeface="ＭＳ 明朝" panose="02020609040205080304" pitchFamily="17" charset="-128"/>
                <a:ea typeface="ＭＳ ゴシック" panose="020B0609070205080204" pitchFamily="49" charset="-128"/>
                <a:cs typeface="Times New Roman" panose="02020603050405020304" pitchFamily="18" charset="0"/>
              </a:rPr>
              <a:t>域外処理施設</a:t>
            </a:r>
            <a:endParaRPr 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25" name="直線コネクタ 24">
            <a:extLst>
              <a:ext uri="{FF2B5EF4-FFF2-40B4-BE49-F238E27FC236}">
                <a16:creationId xmlns:a16="http://schemas.microsoft.com/office/drawing/2014/main" id="{47491412-514D-41BC-9C39-074E0DAA89E3}"/>
              </a:ext>
            </a:extLst>
          </p:cNvPr>
          <p:cNvCxnSpPr/>
          <p:nvPr/>
        </p:nvCxnSpPr>
        <p:spPr>
          <a:xfrm flipH="1">
            <a:off x="8400543" y="3912250"/>
            <a:ext cx="161290" cy="347345"/>
          </a:xfrm>
          <a:prstGeom prst="line">
            <a:avLst/>
          </a:prstGeom>
          <a:ln w="25400">
            <a:solidFill>
              <a:schemeClr val="tx1"/>
            </a:solidFill>
            <a:headEnd type="arrow"/>
            <a:tailEnd type="none" w="sm" len="sm"/>
          </a:ln>
        </p:spPr>
        <p:style>
          <a:lnRef idx="1">
            <a:schemeClr val="accent1"/>
          </a:lnRef>
          <a:fillRef idx="0">
            <a:schemeClr val="accent1"/>
          </a:fillRef>
          <a:effectRef idx="0">
            <a:schemeClr val="accent1"/>
          </a:effectRef>
          <a:fontRef idx="minor">
            <a:schemeClr val="tx1"/>
          </a:fontRef>
        </p:style>
      </p:cxnSp>
      <p:sp>
        <p:nvSpPr>
          <p:cNvPr id="21" name="テキスト ボックス 18">
            <a:extLst>
              <a:ext uri="{FF2B5EF4-FFF2-40B4-BE49-F238E27FC236}">
                <a16:creationId xmlns:a16="http://schemas.microsoft.com/office/drawing/2014/main" id="{1962ADE1-E054-41C8-953D-9113532C9053}"/>
              </a:ext>
            </a:extLst>
          </p:cNvPr>
          <p:cNvSpPr txBox="1"/>
          <p:nvPr/>
        </p:nvSpPr>
        <p:spPr>
          <a:xfrm>
            <a:off x="2891718" y="1742483"/>
            <a:ext cx="1999065" cy="396000"/>
          </a:xfrm>
          <a:prstGeom prst="rect">
            <a:avLst/>
          </a:prstGeom>
          <a:solidFill>
            <a:schemeClr val="accent5">
              <a:lumMod val="20000"/>
              <a:lumOff val="80000"/>
            </a:scheme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ja-JP" altLang="en-US" sz="2400" kern="100" dirty="0">
                <a:effectLst/>
                <a:latin typeface="ＭＳ 明朝" panose="02020609040205080304" pitchFamily="17" charset="-128"/>
                <a:ea typeface="ＭＳ ゴシック" panose="020B0609070205080204" pitchFamily="49" charset="-128"/>
                <a:cs typeface="Times New Roman" panose="02020603050405020304" pitchFamily="18" charset="0"/>
              </a:rPr>
              <a:t>域内処理施設</a:t>
            </a:r>
            <a:endParaRPr 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22" name="直線コネクタ 21">
            <a:extLst>
              <a:ext uri="{FF2B5EF4-FFF2-40B4-BE49-F238E27FC236}">
                <a16:creationId xmlns:a16="http://schemas.microsoft.com/office/drawing/2014/main" id="{6D5B2679-FE7E-4934-82D2-DF3FBCBE98BE}"/>
              </a:ext>
            </a:extLst>
          </p:cNvPr>
          <p:cNvCxnSpPr>
            <a:cxnSpLocks/>
          </p:cNvCxnSpPr>
          <p:nvPr/>
        </p:nvCxnSpPr>
        <p:spPr>
          <a:xfrm flipH="1" flipV="1">
            <a:off x="2876959" y="1974683"/>
            <a:ext cx="569247" cy="1380411"/>
          </a:xfrm>
          <a:prstGeom prst="line">
            <a:avLst/>
          </a:prstGeom>
          <a:ln w="25400">
            <a:solidFill>
              <a:schemeClr val="tx1"/>
            </a:solidFill>
            <a:headEnd type="arrow"/>
            <a:tailEnd type="non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062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検討のながれ</a:t>
            </a:r>
            <a:endParaRPr kumimoji="1" lang="ja-JP" altLang="en-US" dirty="0">
              <a:solidFill>
                <a:schemeClr val="bg1"/>
              </a:solidFill>
            </a:endParaRPr>
          </a:p>
        </p:txBody>
      </p:sp>
      <p:sp>
        <p:nvSpPr>
          <p:cNvPr id="6" name="四角形: 角を丸くする 5">
            <a:extLst>
              <a:ext uri="{FF2B5EF4-FFF2-40B4-BE49-F238E27FC236}">
                <a16:creationId xmlns:a16="http://schemas.microsoft.com/office/drawing/2014/main" id="{699B8E09-60CE-4EF6-995D-82EFA5837F97}"/>
              </a:ext>
            </a:extLst>
          </p:cNvPr>
          <p:cNvSpPr/>
          <p:nvPr/>
        </p:nvSpPr>
        <p:spPr>
          <a:xfrm>
            <a:off x="369705" y="1517450"/>
            <a:ext cx="660018" cy="3975824"/>
          </a:xfrm>
          <a:prstGeom prst="roundRect">
            <a:avLst>
              <a:gd name="adj" fmla="val 50000"/>
            </a:avLst>
          </a:prstGeom>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仮想グリッドの作成</a:t>
            </a:r>
            <a:endPar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8" name="フローチャート: 判断 7">
            <a:extLst>
              <a:ext uri="{FF2B5EF4-FFF2-40B4-BE49-F238E27FC236}">
                <a16:creationId xmlns:a16="http://schemas.microsoft.com/office/drawing/2014/main" id="{D1C54A8D-9081-4104-A303-39BC762F0276}"/>
              </a:ext>
            </a:extLst>
          </p:cNvPr>
          <p:cNvSpPr/>
          <p:nvPr/>
        </p:nvSpPr>
        <p:spPr>
          <a:xfrm>
            <a:off x="7243001" y="3981034"/>
            <a:ext cx="1354448" cy="2117309"/>
          </a:xfrm>
          <a:prstGeom prst="flowChartDecision">
            <a:avLst/>
          </a:prstGeom>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区分</a:t>
            </a:r>
            <a:endParaRPr lang="en-US" alt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r>
              <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作業</a:t>
            </a:r>
          </a:p>
        </p:txBody>
      </p:sp>
      <p:sp>
        <p:nvSpPr>
          <p:cNvPr id="10" name="四角形: 角を丸くする 9">
            <a:extLst>
              <a:ext uri="{FF2B5EF4-FFF2-40B4-BE49-F238E27FC236}">
                <a16:creationId xmlns:a16="http://schemas.microsoft.com/office/drawing/2014/main" id="{1DE43F5F-A4B0-4CC7-AB40-4B059E2410F1}"/>
              </a:ext>
            </a:extLst>
          </p:cNvPr>
          <p:cNvSpPr/>
          <p:nvPr/>
        </p:nvSpPr>
        <p:spPr>
          <a:xfrm>
            <a:off x="3000862" y="1512843"/>
            <a:ext cx="660018" cy="3975824"/>
          </a:xfrm>
          <a:prstGeom prst="roundRect">
            <a:avLst>
              <a:gd name="adj" fmla="val 50000"/>
            </a:avLst>
          </a:prstGeom>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グリッド</a:t>
            </a:r>
            <a:r>
              <a:rPr lang="ja-JP" altLang="en-US"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計算</a:t>
            </a:r>
            <a:endPar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36D7774B-A810-40B8-829F-4189862E7406}"/>
              </a:ext>
            </a:extLst>
          </p:cNvPr>
          <p:cNvSpPr/>
          <p:nvPr/>
        </p:nvSpPr>
        <p:spPr>
          <a:xfrm>
            <a:off x="7253863" y="792228"/>
            <a:ext cx="1079500" cy="2117309"/>
          </a:xfrm>
          <a:prstGeom prst="roundRect">
            <a:avLst>
              <a:gd name="adj" fmla="val 18793"/>
            </a:avLst>
          </a:prstGeom>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の計算</a:t>
            </a:r>
            <a:endParaRPr lang="en-US" altLang="ja-JP"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r>
              <a:rPr lang="ja-JP"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グリッド</a:t>
            </a:r>
            <a:r>
              <a:rPr lang="ja-JP" altLang="en-US"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外</a:t>
            </a:r>
            <a:endParaRPr lang="en-US" altLang="ja-JP" sz="32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2" name="フローチャート: 判断 11">
            <a:extLst>
              <a:ext uri="{FF2B5EF4-FFF2-40B4-BE49-F238E27FC236}">
                <a16:creationId xmlns:a16="http://schemas.microsoft.com/office/drawing/2014/main" id="{8D951874-5B43-43ED-9E7D-7F3BEFC32F52}"/>
              </a:ext>
            </a:extLst>
          </p:cNvPr>
          <p:cNvSpPr/>
          <p:nvPr/>
        </p:nvSpPr>
        <p:spPr>
          <a:xfrm>
            <a:off x="5472643" y="1765644"/>
            <a:ext cx="804398" cy="3271712"/>
          </a:xfrm>
          <a:prstGeom prst="flowChartDecision">
            <a:avLst/>
          </a:prstGeom>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作業区分</a:t>
            </a:r>
          </a:p>
        </p:txBody>
      </p:sp>
      <p:cxnSp>
        <p:nvCxnSpPr>
          <p:cNvPr id="14" name="直線矢印コネクタ 13">
            <a:extLst>
              <a:ext uri="{FF2B5EF4-FFF2-40B4-BE49-F238E27FC236}">
                <a16:creationId xmlns:a16="http://schemas.microsoft.com/office/drawing/2014/main" id="{0B37E0D7-423E-40C8-84F5-E674F1A37C17}"/>
              </a:ext>
            </a:extLst>
          </p:cNvPr>
          <p:cNvCxnSpPr>
            <a:cxnSpLocks/>
          </p:cNvCxnSpPr>
          <p:nvPr/>
        </p:nvCxnSpPr>
        <p:spPr>
          <a:xfrm>
            <a:off x="1046884" y="3394624"/>
            <a:ext cx="1806319"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9D63608-2175-41C0-9F94-BA62CB6700FA}"/>
              </a:ext>
            </a:extLst>
          </p:cNvPr>
          <p:cNvSpPr txBox="1"/>
          <p:nvPr/>
        </p:nvSpPr>
        <p:spPr>
          <a:xfrm>
            <a:off x="5940987" y="1312150"/>
            <a:ext cx="900000" cy="323165"/>
          </a:xfrm>
          <a:prstGeom prst="rect">
            <a:avLst/>
          </a:prstGeom>
          <a:solidFill>
            <a:schemeClr val="accent2">
              <a:lumMod val="75000"/>
            </a:schemeClr>
          </a:solidFill>
        </p:spPr>
        <p:txBody>
          <a:bodyPr vert="horz" wrap="square" lIns="0" rIns="0" rtlCol="0">
            <a:spAutoFit/>
          </a:bodyPr>
          <a:lstStyle/>
          <a:p>
            <a:pPr algn="ctr">
              <a:lnSpc>
                <a:spcPts val="1800"/>
              </a:lnSpc>
            </a:pPr>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グリッド外</a:t>
            </a:r>
            <a:endParaRPr kumimoji="1"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cxnSp>
        <p:nvCxnSpPr>
          <p:cNvPr id="17" name="直線矢印コネクタ 16">
            <a:extLst>
              <a:ext uri="{FF2B5EF4-FFF2-40B4-BE49-F238E27FC236}">
                <a16:creationId xmlns:a16="http://schemas.microsoft.com/office/drawing/2014/main" id="{C3A6AA76-A991-47E4-B056-6135B2B18997}"/>
              </a:ext>
            </a:extLst>
          </p:cNvPr>
          <p:cNvCxnSpPr>
            <a:cxnSpLocks/>
          </p:cNvCxnSpPr>
          <p:nvPr/>
        </p:nvCxnSpPr>
        <p:spPr>
          <a:xfrm>
            <a:off x="3660880" y="3394624"/>
            <a:ext cx="1743556"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DE78834B-FE47-43CB-B265-37CA3F5F8E66}"/>
              </a:ext>
            </a:extLst>
          </p:cNvPr>
          <p:cNvCxnSpPr/>
          <p:nvPr/>
        </p:nvCxnSpPr>
        <p:spPr>
          <a:xfrm>
            <a:off x="5874842" y="5037356"/>
            <a:ext cx="1224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76CFF741-2066-4D09-A4A9-A699468B96D9}"/>
              </a:ext>
            </a:extLst>
          </p:cNvPr>
          <p:cNvCxnSpPr/>
          <p:nvPr/>
        </p:nvCxnSpPr>
        <p:spPr>
          <a:xfrm>
            <a:off x="5874841" y="1725624"/>
            <a:ext cx="1224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AC6F214F-AADA-4CF2-B3CE-12267B1C3BAA}"/>
              </a:ext>
            </a:extLst>
          </p:cNvPr>
          <p:cNvSpPr txBox="1"/>
          <p:nvPr/>
        </p:nvSpPr>
        <p:spPr>
          <a:xfrm>
            <a:off x="1055433" y="2268106"/>
            <a:ext cx="1836000" cy="360000"/>
          </a:xfrm>
          <a:prstGeom prst="rect">
            <a:avLst/>
          </a:prstGeom>
          <a:noFill/>
        </p:spPr>
        <p:txBody>
          <a:bodyPr vert="horz" wrap="squar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☑収集区域</a:t>
            </a:r>
          </a:p>
        </p:txBody>
      </p:sp>
      <p:sp>
        <p:nvSpPr>
          <p:cNvPr id="22" name="テキスト ボックス 21">
            <a:extLst>
              <a:ext uri="{FF2B5EF4-FFF2-40B4-BE49-F238E27FC236}">
                <a16:creationId xmlns:a16="http://schemas.microsoft.com/office/drawing/2014/main" id="{758E98A7-9A06-44F4-B1CD-6F071FC8A261}"/>
              </a:ext>
            </a:extLst>
          </p:cNvPr>
          <p:cNvSpPr txBox="1"/>
          <p:nvPr/>
        </p:nvSpPr>
        <p:spPr>
          <a:xfrm>
            <a:off x="1050717" y="2626825"/>
            <a:ext cx="1836000" cy="360000"/>
          </a:xfrm>
          <a:prstGeom prst="rect">
            <a:avLst/>
          </a:prstGeom>
          <a:noFill/>
        </p:spPr>
        <p:txBody>
          <a:bodyPr vert="horz" wrap="squar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☑メッシュ割付</a:t>
            </a:r>
          </a:p>
        </p:txBody>
      </p:sp>
      <p:sp>
        <p:nvSpPr>
          <p:cNvPr id="23" name="テキスト ボックス 22">
            <a:extLst>
              <a:ext uri="{FF2B5EF4-FFF2-40B4-BE49-F238E27FC236}">
                <a16:creationId xmlns:a16="http://schemas.microsoft.com/office/drawing/2014/main" id="{A3F3186F-673D-4C67-AEB4-9CB62C21F7B5}"/>
              </a:ext>
            </a:extLst>
          </p:cNvPr>
          <p:cNvSpPr txBox="1"/>
          <p:nvPr/>
        </p:nvSpPr>
        <p:spPr>
          <a:xfrm>
            <a:off x="1039085" y="1936209"/>
            <a:ext cx="1836000" cy="360000"/>
          </a:xfrm>
          <a:prstGeom prst="rect">
            <a:avLst/>
          </a:prstGeom>
          <a:noFill/>
        </p:spPr>
        <p:txBody>
          <a:bodyPr vert="horz" wrap="squar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☑世帯密度</a:t>
            </a:r>
          </a:p>
        </p:txBody>
      </p:sp>
      <p:sp>
        <p:nvSpPr>
          <p:cNvPr id="25" name="テキスト ボックス 24">
            <a:extLst>
              <a:ext uri="{FF2B5EF4-FFF2-40B4-BE49-F238E27FC236}">
                <a16:creationId xmlns:a16="http://schemas.microsoft.com/office/drawing/2014/main" id="{8BCAADD9-0989-48F8-ACC1-32F9009A2B24}"/>
              </a:ext>
            </a:extLst>
          </p:cNvPr>
          <p:cNvSpPr txBox="1"/>
          <p:nvPr/>
        </p:nvSpPr>
        <p:spPr>
          <a:xfrm>
            <a:off x="3590565" y="1936209"/>
            <a:ext cx="1836000" cy="360000"/>
          </a:xfrm>
          <a:prstGeom prst="rect">
            <a:avLst/>
          </a:prstGeom>
          <a:noFill/>
        </p:spPr>
        <p:txBody>
          <a:bodyPr vert="horz" wrap="squar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☑ごみ発生量</a:t>
            </a:r>
          </a:p>
        </p:txBody>
      </p:sp>
      <p:sp>
        <p:nvSpPr>
          <p:cNvPr id="26" name="テキスト ボックス 25">
            <a:extLst>
              <a:ext uri="{FF2B5EF4-FFF2-40B4-BE49-F238E27FC236}">
                <a16:creationId xmlns:a16="http://schemas.microsoft.com/office/drawing/2014/main" id="{89202251-128C-42DB-8EB5-ED549BA2180E}"/>
              </a:ext>
            </a:extLst>
          </p:cNvPr>
          <p:cNvSpPr txBox="1"/>
          <p:nvPr/>
        </p:nvSpPr>
        <p:spPr>
          <a:xfrm>
            <a:off x="3592076" y="2323831"/>
            <a:ext cx="1836000" cy="360000"/>
          </a:xfrm>
          <a:prstGeom prst="rect">
            <a:avLst/>
          </a:prstGeom>
          <a:noFill/>
        </p:spPr>
        <p:txBody>
          <a:bodyPr vert="horz" wrap="squar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☑車両台数</a:t>
            </a:r>
          </a:p>
        </p:txBody>
      </p:sp>
      <p:sp>
        <p:nvSpPr>
          <p:cNvPr id="39" name="正方形/長方形 38">
            <a:extLst>
              <a:ext uri="{FF2B5EF4-FFF2-40B4-BE49-F238E27FC236}">
                <a16:creationId xmlns:a16="http://schemas.microsoft.com/office/drawing/2014/main" id="{3EB481F6-2FDA-4DFD-BB19-E1D1F7A99C17}"/>
              </a:ext>
            </a:extLst>
          </p:cNvPr>
          <p:cNvSpPr/>
          <p:nvPr/>
        </p:nvSpPr>
        <p:spPr>
          <a:xfrm>
            <a:off x="8686172" y="833584"/>
            <a:ext cx="468000" cy="2016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運搬距離</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40" name="正方形/長方形 39">
            <a:extLst>
              <a:ext uri="{FF2B5EF4-FFF2-40B4-BE49-F238E27FC236}">
                <a16:creationId xmlns:a16="http://schemas.microsoft.com/office/drawing/2014/main" id="{54A7EE1C-3352-47FF-9305-2A2989F1F149}"/>
              </a:ext>
            </a:extLst>
          </p:cNvPr>
          <p:cNvSpPr/>
          <p:nvPr/>
        </p:nvSpPr>
        <p:spPr>
          <a:xfrm>
            <a:off x="10112242" y="833583"/>
            <a:ext cx="468000" cy="1434521"/>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燃料消費量</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49" name="四角形: 角を丸くする 48">
            <a:extLst>
              <a:ext uri="{FF2B5EF4-FFF2-40B4-BE49-F238E27FC236}">
                <a16:creationId xmlns:a16="http://schemas.microsoft.com/office/drawing/2014/main" id="{E68C91C5-FA35-4594-AF49-C165F8D1BD40}"/>
              </a:ext>
            </a:extLst>
          </p:cNvPr>
          <p:cNvSpPr/>
          <p:nvPr/>
        </p:nvSpPr>
        <p:spPr>
          <a:xfrm>
            <a:off x="11449357" y="792980"/>
            <a:ext cx="648000" cy="2592000"/>
          </a:xfrm>
          <a:prstGeom prst="roundRect">
            <a:avLst>
              <a:gd name="adj" fmla="val 50000"/>
            </a:avLst>
          </a:prstGeom>
          <a:solidFill>
            <a:schemeClr val="accent4"/>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温室効果ガス</a:t>
            </a:r>
            <a:endPar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50" name="四角形: 角を丸くする 49">
            <a:extLst>
              <a:ext uri="{FF2B5EF4-FFF2-40B4-BE49-F238E27FC236}">
                <a16:creationId xmlns:a16="http://schemas.microsoft.com/office/drawing/2014/main" id="{60464ECB-FB8A-4EED-B688-850620E4FAB6}"/>
              </a:ext>
            </a:extLst>
          </p:cNvPr>
          <p:cNvSpPr/>
          <p:nvPr/>
        </p:nvSpPr>
        <p:spPr>
          <a:xfrm>
            <a:off x="11449357" y="3839856"/>
            <a:ext cx="648000" cy="2592000"/>
          </a:xfrm>
          <a:prstGeom prst="roundRect">
            <a:avLst>
              <a:gd name="adj" fmla="val 50000"/>
            </a:avLst>
          </a:prstGeom>
          <a:solidFill>
            <a:schemeClr val="accent4"/>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収集運搬費</a:t>
            </a:r>
            <a:endParaRPr 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52" name="直線矢印コネクタ 51">
            <a:extLst>
              <a:ext uri="{FF2B5EF4-FFF2-40B4-BE49-F238E27FC236}">
                <a16:creationId xmlns:a16="http://schemas.microsoft.com/office/drawing/2014/main" id="{A95ACFF9-9BF8-4AC5-9683-8E7F5F499F2F}"/>
              </a:ext>
            </a:extLst>
          </p:cNvPr>
          <p:cNvCxnSpPr/>
          <p:nvPr/>
        </p:nvCxnSpPr>
        <p:spPr>
          <a:xfrm>
            <a:off x="7912431" y="6118969"/>
            <a:ext cx="720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08DA1BE5-4F62-4314-BDAB-D08AB31ECD86}"/>
              </a:ext>
            </a:extLst>
          </p:cNvPr>
          <p:cNvCxnSpPr/>
          <p:nvPr/>
        </p:nvCxnSpPr>
        <p:spPr>
          <a:xfrm>
            <a:off x="7912430" y="3949961"/>
            <a:ext cx="720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9EFED488-5146-4D7E-89AA-39BD4BFD824A}"/>
              </a:ext>
            </a:extLst>
          </p:cNvPr>
          <p:cNvCxnSpPr/>
          <p:nvPr/>
        </p:nvCxnSpPr>
        <p:spPr>
          <a:xfrm>
            <a:off x="8334969" y="1685518"/>
            <a:ext cx="360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A8C83943-8A4B-4029-9C55-DD0F682F1E9B}"/>
              </a:ext>
            </a:extLst>
          </p:cNvPr>
          <p:cNvCxnSpPr>
            <a:cxnSpLocks/>
          </p:cNvCxnSpPr>
          <p:nvPr/>
        </p:nvCxnSpPr>
        <p:spPr>
          <a:xfrm>
            <a:off x="10587115" y="1685518"/>
            <a:ext cx="828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B6782B83-536E-427C-B9F6-FE7BF9F5FE5B}"/>
              </a:ext>
            </a:extLst>
          </p:cNvPr>
          <p:cNvSpPr/>
          <p:nvPr/>
        </p:nvSpPr>
        <p:spPr>
          <a:xfrm>
            <a:off x="10112242" y="3592980"/>
            <a:ext cx="468000" cy="792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燃料費</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38" name="直線矢印コネクタ 37">
            <a:extLst>
              <a:ext uri="{FF2B5EF4-FFF2-40B4-BE49-F238E27FC236}">
                <a16:creationId xmlns:a16="http://schemas.microsoft.com/office/drawing/2014/main" id="{2383F4FE-3D31-45E1-BE18-3513AE0ECB94}"/>
              </a:ext>
            </a:extLst>
          </p:cNvPr>
          <p:cNvCxnSpPr>
            <a:cxnSpLocks/>
          </p:cNvCxnSpPr>
          <p:nvPr/>
        </p:nvCxnSpPr>
        <p:spPr>
          <a:xfrm>
            <a:off x="9153312" y="1686615"/>
            <a:ext cx="972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1CB38206-1B9E-4CE3-80B4-F0A0383D425D}"/>
              </a:ext>
            </a:extLst>
          </p:cNvPr>
          <p:cNvSpPr/>
          <p:nvPr/>
        </p:nvSpPr>
        <p:spPr>
          <a:xfrm>
            <a:off x="10118196" y="5096732"/>
            <a:ext cx="468000" cy="792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人件費</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77F8FC5B-9506-44E2-B574-8F0FAD845734}"/>
              </a:ext>
            </a:extLst>
          </p:cNvPr>
          <p:cNvSpPr/>
          <p:nvPr/>
        </p:nvSpPr>
        <p:spPr>
          <a:xfrm>
            <a:off x="10713778" y="5623811"/>
            <a:ext cx="468000" cy="792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諸経費</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60" name="直線矢印コネクタ 59">
            <a:extLst>
              <a:ext uri="{FF2B5EF4-FFF2-40B4-BE49-F238E27FC236}">
                <a16:creationId xmlns:a16="http://schemas.microsoft.com/office/drawing/2014/main" id="{CB8DE553-C3D1-456F-9A27-F066938B1E2F}"/>
              </a:ext>
            </a:extLst>
          </p:cNvPr>
          <p:cNvCxnSpPr>
            <a:cxnSpLocks/>
            <a:endCxn id="37" idx="0"/>
          </p:cNvCxnSpPr>
          <p:nvPr/>
        </p:nvCxnSpPr>
        <p:spPr>
          <a:xfrm>
            <a:off x="10346242" y="2268106"/>
            <a:ext cx="0" cy="1324874"/>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AFE3BAB5-0F60-47FF-A507-6A2B42FB679E}"/>
              </a:ext>
            </a:extLst>
          </p:cNvPr>
          <p:cNvCxnSpPr>
            <a:cxnSpLocks/>
          </p:cNvCxnSpPr>
          <p:nvPr/>
        </p:nvCxnSpPr>
        <p:spPr>
          <a:xfrm>
            <a:off x="10587114" y="4154857"/>
            <a:ext cx="828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614ABFFE-1408-46DB-A03C-28D8A4C3BF4B}"/>
              </a:ext>
            </a:extLst>
          </p:cNvPr>
          <p:cNvSpPr/>
          <p:nvPr/>
        </p:nvSpPr>
        <p:spPr>
          <a:xfrm>
            <a:off x="8686172" y="5277072"/>
            <a:ext cx="468000" cy="1080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運搬距離</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4" name="正方形/長方形 63">
            <a:extLst>
              <a:ext uri="{FF2B5EF4-FFF2-40B4-BE49-F238E27FC236}">
                <a16:creationId xmlns:a16="http://schemas.microsoft.com/office/drawing/2014/main" id="{CB413B83-52B4-4FF2-97C0-BB1F671BFEDD}"/>
              </a:ext>
            </a:extLst>
          </p:cNvPr>
          <p:cNvSpPr/>
          <p:nvPr/>
        </p:nvSpPr>
        <p:spPr>
          <a:xfrm>
            <a:off x="8715987" y="3333436"/>
            <a:ext cx="468000" cy="1080000"/>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20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運搬距離</a:t>
            </a:r>
            <a:endParaRPr lang="ja-JP" sz="20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5" name="テキスト ボックス 64">
            <a:extLst>
              <a:ext uri="{FF2B5EF4-FFF2-40B4-BE49-F238E27FC236}">
                <a16:creationId xmlns:a16="http://schemas.microsoft.com/office/drawing/2014/main" id="{A80961E8-760C-4EF5-A887-46889C64FF67}"/>
              </a:ext>
            </a:extLst>
          </p:cNvPr>
          <p:cNvSpPr txBox="1"/>
          <p:nvPr/>
        </p:nvSpPr>
        <p:spPr>
          <a:xfrm>
            <a:off x="5941706" y="5110191"/>
            <a:ext cx="900000" cy="323165"/>
          </a:xfrm>
          <a:prstGeom prst="rect">
            <a:avLst/>
          </a:prstGeom>
          <a:solidFill>
            <a:schemeClr val="accent2">
              <a:lumMod val="75000"/>
            </a:schemeClr>
          </a:solidFill>
        </p:spPr>
        <p:txBody>
          <a:bodyPr vert="horz" wrap="square" lIns="0" rIns="0" rtlCol="0">
            <a:spAutoFit/>
          </a:bodyPr>
          <a:lstStyle/>
          <a:p>
            <a:pPr algn="ctr">
              <a:lnSpc>
                <a:spcPts val="1800"/>
              </a:lnSpc>
            </a:pPr>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グリッド内</a:t>
            </a:r>
            <a:endParaRPr kumimoji="1"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6" name="テキスト ボックス 65">
            <a:extLst>
              <a:ext uri="{FF2B5EF4-FFF2-40B4-BE49-F238E27FC236}">
                <a16:creationId xmlns:a16="http://schemas.microsoft.com/office/drawing/2014/main" id="{999FD310-87AC-4E93-9901-3B65EC3FBB13}"/>
              </a:ext>
            </a:extLst>
          </p:cNvPr>
          <p:cNvSpPr txBox="1"/>
          <p:nvPr/>
        </p:nvSpPr>
        <p:spPr>
          <a:xfrm>
            <a:off x="7434956" y="6164352"/>
            <a:ext cx="900000" cy="323165"/>
          </a:xfrm>
          <a:prstGeom prst="rect">
            <a:avLst/>
          </a:prstGeom>
          <a:solidFill>
            <a:schemeClr val="accent2">
              <a:lumMod val="75000"/>
            </a:schemeClr>
          </a:solidFill>
        </p:spPr>
        <p:txBody>
          <a:bodyPr vert="horz" wrap="square" lIns="0" rIns="0" rtlCol="0">
            <a:spAutoFit/>
          </a:bodyPr>
          <a:lstStyle/>
          <a:p>
            <a:pPr algn="ctr">
              <a:lnSpc>
                <a:spcPts val="1800"/>
              </a:lnSpc>
            </a:pPr>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メッシュ内</a:t>
            </a:r>
            <a:endParaRPr kumimoji="1"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7" name="テキスト ボックス 66">
            <a:extLst>
              <a:ext uri="{FF2B5EF4-FFF2-40B4-BE49-F238E27FC236}">
                <a16:creationId xmlns:a16="http://schemas.microsoft.com/office/drawing/2014/main" id="{263038DE-A445-414B-83D2-FC14BCC4236D}"/>
              </a:ext>
            </a:extLst>
          </p:cNvPr>
          <p:cNvSpPr txBox="1"/>
          <p:nvPr/>
        </p:nvSpPr>
        <p:spPr>
          <a:xfrm>
            <a:off x="7431587" y="3578566"/>
            <a:ext cx="900000" cy="323165"/>
          </a:xfrm>
          <a:prstGeom prst="rect">
            <a:avLst/>
          </a:prstGeom>
          <a:solidFill>
            <a:schemeClr val="accent2">
              <a:lumMod val="75000"/>
            </a:schemeClr>
          </a:solidFill>
        </p:spPr>
        <p:txBody>
          <a:bodyPr vert="horz" wrap="square" lIns="0" rIns="0" rtlCol="0">
            <a:spAutoFit/>
          </a:bodyPr>
          <a:lstStyle/>
          <a:p>
            <a:pPr algn="ctr">
              <a:lnSpc>
                <a:spcPts val="1800"/>
              </a:lnSpc>
            </a:pPr>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メッシュ外</a:t>
            </a:r>
            <a:endParaRPr kumimoji="1"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8" name="正方形/長方形 67">
            <a:extLst>
              <a:ext uri="{FF2B5EF4-FFF2-40B4-BE49-F238E27FC236}">
                <a16:creationId xmlns:a16="http://schemas.microsoft.com/office/drawing/2014/main" id="{44D19C8D-FC1B-4AEF-BBBA-B5B9509C36C2}"/>
              </a:ext>
            </a:extLst>
          </p:cNvPr>
          <p:cNvSpPr/>
          <p:nvPr/>
        </p:nvSpPr>
        <p:spPr>
          <a:xfrm>
            <a:off x="9095641" y="5279030"/>
            <a:ext cx="468000" cy="108000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600" kern="100" dirty="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（収集作業）</a:t>
            </a:r>
            <a:endParaRPr lang="en-US" altLang="ja-JP" sz="16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CDD23F8F-04D5-4F6C-85CD-DF7D11EF87EB}"/>
              </a:ext>
            </a:extLst>
          </p:cNvPr>
          <p:cNvSpPr/>
          <p:nvPr/>
        </p:nvSpPr>
        <p:spPr>
          <a:xfrm>
            <a:off x="9106927" y="3335394"/>
            <a:ext cx="468000" cy="108000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6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（移動）</a:t>
            </a:r>
            <a:endParaRPr lang="ja-JP" sz="160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71" name="直線矢印コネクタ 70">
            <a:extLst>
              <a:ext uri="{FF2B5EF4-FFF2-40B4-BE49-F238E27FC236}">
                <a16:creationId xmlns:a16="http://schemas.microsoft.com/office/drawing/2014/main" id="{E9C69451-EAC0-42E9-BE00-0E30389C55DA}"/>
              </a:ext>
            </a:extLst>
          </p:cNvPr>
          <p:cNvCxnSpPr>
            <a:cxnSpLocks/>
          </p:cNvCxnSpPr>
          <p:nvPr/>
        </p:nvCxnSpPr>
        <p:spPr>
          <a:xfrm>
            <a:off x="9757812" y="1936209"/>
            <a:ext cx="360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33112601-25C0-4B80-B261-1B829B3A9742}"/>
              </a:ext>
            </a:extLst>
          </p:cNvPr>
          <p:cNvCxnSpPr>
            <a:cxnSpLocks/>
          </p:cNvCxnSpPr>
          <p:nvPr/>
        </p:nvCxnSpPr>
        <p:spPr>
          <a:xfrm>
            <a:off x="9780361" y="1915750"/>
            <a:ext cx="0" cy="3901322"/>
          </a:xfrm>
          <a:prstGeom prst="straightConnector1">
            <a:avLst/>
          </a:prstGeom>
          <a:ln w="60325">
            <a:solidFill>
              <a:schemeClr val="tx1">
                <a:lumMod val="50000"/>
                <a:lumOff val="50000"/>
              </a:schemeClr>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5F0842D0-1764-432A-B59A-DFADC98F7102}"/>
              </a:ext>
            </a:extLst>
          </p:cNvPr>
          <p:cNvCxnSpPr>
            <a:cxnSpLocks/>
          </p:cNvCxnSpPr>
          <p:nvPr/>
        </p:nvCxnSpPr>
        <p:spPr>
          <a:xfrm>
            <a:off x="9451498" y="3817949"/>
            <a:ext cx="324000" cy="0"/>
          </a:xfrm>
          <a:prstGeom prst="straightConnector1">
            <a:avLst/>
          </a:prstGeom>
          <a:ln w="60325">
            <a:solidFill>
              <a:schemeClr val="tx1">
                <a:lumMod val="50000"/>
                <a:lumOff val="50000"/>
              </a:schemeClr>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13528421-430A-4AAD-B893-9FF8ED1386F3}"/>
              </a:ext>
            </a:extLst>
          </p:cNvPr>
          <p:cNvCxnSpPr>
            <a:cxnSpLocks/>
          </p:cNvCxnSpPr>
          <p:nvPr/>
        </p:nvCxnSpPr>
        <p:spPr>
          <a:xfrm>
            <a:off x="9454437" y="5786061"/>
            <a:ext cx="324000" cy="0"/>
          </a:xfrm>
          <a:prstGeom prst="straightConnector1">
            <a:avLst/>
          </a:prstGeom>
          <a:ln w="60325">
            <a:solidFill>
              <a:schemeClr val="tx1">
                <a:lumMod val="50000"/>
                <a:lumOff val="50000"/>
              </a:schemeClr>
            </a:solidFill>
            <a:tailEnd type="none" w="med" len="med"/>
          </a:ln>
        </p:spPr>
        <p:style>
          <a:lnRef idx="1">
            <a:schemeClr val="accent1"/>
          </a:lnRef>
          <a:fillRef idx="0">
            <a:schemeClr val="accent1"/>
          </a:fillRef>
          <a:effectRef idx="0">
            <a:schemeClr val="accent1"/>
          </a:effectRef>
          <a:fontRef idx="minor">
            <a:schemeClr val="tx1"/>
          </a:fontRef>
        </p:style>
      </p:cxnSp>
      <p:sp>
        <p:nvSpPr>
          <p:cNvPr id="75" name="四角形: 角を丸くする 74">
            <a:extLst>
              <a:ext uri="{FF2B5EF4-FFF2-40B4-BE49-F238E27FC236}">
                <a16:creationId xmlns:a16="http://schemas.microsoft.com/office/drawing/2014/main" id="{BD1797DA-0B0B-48F4-BB48-C898D4A42EEC}"/>
              </a:ext>
            </a:extLst>
          </p:cNvPr>
          <p:cNvSpPr/>
          <p:nvPr/>
        </p:nvSpPr>
        <p:spPr>
          <a:xfrm>
            <a:off x="9962782" y="4493611"/>
            <a:ext cx="1427418" cy="359995"/>
          </a:xfrm>
          <a:prstGeom prst="roundRect">
            <a:avLst>
              <a:gd name="adj" fmla="val 50000"/>
            </a:avLst>
          </a:prstGeom>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200"/>
              </a:lnSpc>
            </a:pPr>
            <a:r>
              <a:rPr lang="ja-JP" altLang="en-US" sz="2000" kern="100" dirty="0">
                <a:solidFill>
                  <a:srgbClr val="FFFFFF"/>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車両台数</a:t>
            </a:r>
            <a:endParaRPr lang="ja-JP" sz="20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78" name="直線矢印コネクタ 77">
            <a:extLst>
              <a:ext uri="{FF2B5EF4-FFF2-40B4-BE49-F238E27FC236}">
                <a16:creationId xmlns:a16="http://schemas.microsoft.com/office/drawing/2014/main" id="{3C0953A1-8709-4921-BF30-AFBD057C6D3B}"/>
              </a:ext>
            </a:extLst>
          </p:cNvPr>
          <p:cNvCxnSpPr>
            <a:cxnSpLocks/>
          </p:cNvCxnSpPr>
          <p:nvPr/>
        </p:nvCxnSpPr>
        <p:spPr>
          <a:xfrm>
            <a:off x="10593991" y="5271773"/>
            <a:ext cx="828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4C33AE73-632E-4D44-A7A6-7D29B54A7391}"/>
              </a:ext>
            </a:extLst>
          </p:cNvPr>
          <p:cNvCxnSpPr>
            <a:cxnSpLocks/>
          </p:cNvCxnSpPr>
          <p:nvPr/>
        </p:nvCxnSpPr>
        <p:spPr>
          <a:xfrm>
            <a:off x="11177825" y="6054188"/>
            <a:ext cx="252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AE97F854-0DA1-435B-8E54-C4CFC633430F}"/>
              </a:ext>
            </a:extLst>
          </p:cNvPr>
          <p:cNvCxnSpPr>
            <a:cxnSpLocks/>
          </p:cNvCxnSpPr>
          <p:nvPr/>
        </p:nvCxnSpPr>
        <p:spPr>
          <a:xfrm>
            <a:off x="10346242" y="6053839"/>
            <a:ext cx="360000" cy="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982CED18-79F4-478E-8E71-6F5F6EBCA332}"/>
              </a:ext>
            </a:extLst>
          </p:cNvPr>
          <p:cNvCxnSpPr>
            <a:cxnSpLocks/>
            <a:stCxn id="51" idx="2"/>
          </p:cNvCxnSpPr>
          <p:nvPr/>
        </p:nvCxnSpPr>
        <p:spPr>
          <a:xfrm flipH="1">
            <a:off x="10351232" y="5888732"/>
            <a:ext cx="964" cy="192607"/>
          </a:xfrm>
          <a:prstGeom prst="straightConnector1">
            <a:avLst/>
          </a:prstGeom>
          <a:ln w="60325">
            <a:solidFill>
              <a:schemeClr val="tx1">
                <a:lumMod val="50000"/>
                <a:lumOff val="50000"/>
              </a:schemeClr>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BBD07391-F9DA-4D6A-B73D-BD1E840F1837}"/>
              </a:ext>
            </a:extLst>
          </p:cNvPr>
          <p:cNvCxnSpPr>
            <a:cxnSpLocks/>
          </p:cNvCxnSpPr>
          <p:nvPr/>
        </p:nvCxnSpPr>
        <p:spPr>
          <a:xfrm>
            <a:off x="10318971" y="4840101"/>
            <a:ext cx="0" cy="252000"/>
          </a:xfrm>
          <a:prstGeom prst="straightConnector1">
            <a:avLst/>
          </a:prstGeom>
          <a:ln w="60325">
            <a:solidFill>
              <a:schemeClr val="tx1">
                <a:lumMod val="50000"/>
                <a:lumOff val="50000"/>
              </a:schemeClr>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93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仮想グリッド</a:t>
            </a:r>
            <a:endParaRPr kumimoji="1" lang="ja-JP" altLang="en-US" dirty="0">
              <a:solidFill>
                <a:schemeClr val="bg1"/>
              </a:solidFill>
            </a:endParaRPr>
          </a:p>
        </p:txBody>
      </p:sp>
      <p:pic>
        <p:nvPicPr>
          <p:cNvPr id="4" name="図 3">
            <a:extLst>
              <a:ext uri="{FF2B5EF4-FFF2-40B4-BE49-F238E27FC236}">
                <a16:creationId xmlns:a16="http://schemas.microsoft.com/office/drawing/2014/main" id="{2936C293-6879-4075-9A61-8E7F311FDA97}"/>
              </a:ext>
            </a:extLst>
          </p:cNvPr>
          <p:cNvPicPr>
            <a:picLocks noChangeAspect="1"/>
          </p:cNvPicPr>
          <p:nvPr/>
        </p:nvPicPr>
        <p:blipFill>
          <a:blip r:embed="rId2"/>
          <a:stretch>
            <a:fillRect/>
          </a:stretch>
        </p:blipFill>
        <p:spPr>
          <a:xfrm>
            <a:off x="1140529" y="1119072"/>
            <a:ext cx="2942658" cy="5236665"/>
          </a:xfrm>
          <a:prstGeom prst="rect">
            <a:avLst/>
          </a:prstGeom>
        </p:spPr>
      </p:pic>
      <p:pic>
        <p:nvPicPr>
          <p:cNvPr id="6" name="図 5">
            <a:extLst>
              <a:ext uri="{FF2B5EF4-FFF2-40B4-BE49-F238E27FC236}">
                <a16:creationId xmlns:a16="http://schemas.microsoft.com/office/drawing/2014/main" id="{6D75B9D6-28DE-4187-8206-1CFEFF6E1A01}"/>
              </a:ext>
            </a:extLst>
          </p:cNvPr>
          <p:cNvPicPr>
            <a:picLocks noChangeAspect="1"/>
          </p:cNvPicPr>
          <p:nvPr/>
        </p:nvPicPr>
        <p:blipFill>
          <a:blip r:embed="rId3"/>
          <a:stretch>
            <a:fillRect/>
          </a:stretch>
        </p:blipFill>
        <p:spPr>
          <a:xfrm>
            <a:off x="4590192" y="1127132"/>
            <a:ext cx="2601770" cy="5238000"/>
          </a:xfrm>
          <a:prstGeom prst="rect">
            <a:avLst/>
          </a:prstGeom>
        </p:spPr>
      </p:pic>
      <p:sp>
        <p:nvSpPr>
          <p:cNvPr id="5" name="テキスト ボックス 4">
            <a:extLst>
              <a:ext uri="{FF2B5EF4-FFF2-40B4-BE49-F238E27FC236}">
                <a16:creationId xmlns:a16="http://schemas.microsoft.com/office/drawing/2014/main" id="{CBC6F263-FE07-4916-9855-2AFEF7ECEEB2}"/>
              </a:ext>
            </a:extLst>
          </p:cNvPr>
          <p:cNvSpPr txBox="1"/>
          <p:nvPr/>
        </p:nvSpPr>
        <p:spPr>
          <a:xfrm>
            <a:off x="7633253" y="1166842"/>
            <a:ext cx="4428000" cy="2554545"/>
          </a:xfrm>
          <a:prstGeom prst="rect">
            <a:avLst/>
          </a:prstGeom>
          <a:solidFill>
            <a:schemeClr val="accent4">
              <a:lumMod val="20000"/>
              <a:lumOff val="80000"/>
            </a:schemeClr>
          </a:solidFill>
        </p:spPr>
        <p:txBody>
          <a:bodyPr wrap="square">
            <a:spAutoFit/>
          </a:bodyPr>
          <a:lstStyle/>
          <a:p>
            <a:r>
              <a:rPr lang="en-US" altLang="ja-JP" sz="3200" dirty="0"/>
              <a:t>2015</a:t>
            </a:r>
            <a:r>
              <a:rPr lang="ja-JP" altLang="en-US" sz="3200" dirty="0"/>
              <a:t>年国勢調査の</a:t>
            </a:r>
            <a:r>
              <a:rPr lang="en-US" altLang="ja-JP" sz="3200" dirty="0"/>
              <a:t>3</a:t>
            </a:r>
            <a:r>
              <a:rPr lang="ja-JP" altLang="en-US" sz="3200" dirty="0"/>
              <a:t>次メッシュ</a:t>
            </a:r>
            <a:r>
              <a:rPr lang="en-US" altLang="ja-JP" sz="3200" dirty="0"/>
              <a:t>(1km</a:t>
            </a:r>
            <a:r>
              <a:rPr lang="ja-JP" altLang="en-US" sz="3200" dirty="0"/>
              <a:t>メッシュ</a:t>
            </a:r>
            <a:r>
              <a:rPr lang="en-US" altLang="ja-JP" sz="3200" dirty="0"/>
              <a:t>)</a:t>
            </a:r>
            <a:r>
              <a:rPr lang="ja-JP" altLang="en-US" sz="3200" dirty="0"/>
              <a:t>データに基づき、世帯密度を整理し、仮想グリッドを作成</a:t>
            </a:r>
            <a:endParaRPr lang="en-US" altLang="ja-JP" sz="3200" dirty="0"/>
          </a:p>
        </p:txBody>
      </p:sp>
      <p:cxnSp>
        <p:nvCxnSpPr>
          <p:cNvPr id="7" name="直線矢印コネクタ 6">
            <a:extLst>
              <a:ext uri="{FF2B5EF4-FFF2-40B4-BE49-F238E27FC236}">
                <a16:creationId xmlns:a16="http://schemas.microsoft.com/office/drawing/2014/main" id="{C8A80E0F-37F0-4969-9396-2ED846F91EC9}"/>
              </a:ext>
            </a:extLst>
          </p:cNvPr>
          <p:cNvCxnSpPr/>
          <p:nvPr/>
        </p:nvCxnSpPr>
        <p:spPr>
          <a:xfrm>
            <a:off x="802598" y="1109132"/>
            <a:ext cx="0" cy="5256000"/>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8" name="テキスト ボックス 3">
            <a:extLst>
              <a:ext uri="{FF2B5EF4-FFF2-40B4-BE49-F238E27FC236}">
                <a16:creationId xmlns:a16="http://schemas.microsoft.com/office/drawing/2014/main" id="{031FB066-1585-4617-BEAA-6DF7964AA567}"/>
              </a:ext>
            </a:extLst>
          </p:cNvPr>
          <p:cNvSpPr txBox="1"/>
          <p:nvPr/>
        </p:nvSpPr>
        <p:spPr>
          <a:xfrm>
            <a:off x="61074" y="3345059"/>
            <a:ext cx="1044000" cy="360000"/>
          </a:xfrm>
          <a:prstGeom prst="rect">
            <a:avLst/>
          </a:prstGeom>
          <a:solidFill>
            <a:schemeClr val="bg1"/>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ctr"/>
            <a:r>
              <a:rPr lang="en-US" altLang="ja-JP" sz="20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20km</a:t>
            </a:r>
            <a:endParaRPr lang="ja-JP" sz="20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9AA0436A-30B0-4C5E-A598-4193DBEA9625}"/>
              </a:ext>
            </a:extLst>
          </p:cNvPr>
          <p:cNvCxnSpPr>
            <a:cxnSpLocks/>
          </p:cNvCxnSpPr>
          <p:nvPr/>
        </p:nvCxnSpPr>
        <p:spPr>
          <a:xfrm flipH="1">
            <a:off x="1140529" y="964097"/>
            <a:ext cx="2952000" cy="0"/>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1" name="テキスト ボックス 3">
            <a:extLst>
              <a:ext uri="{FF2B5EF4-FFF2-40B4-BE49-F238E27FC236}">
                <a16:creationId xmlns:a16="http://schemas.microsoft.com/office/drawing/2014/main" id="{925D5EE5-61FD-4F43-85D5-D6ED9FD994DD}"/>
              </a:ext>
            </a:extLst>
          </p:cNvPr>
          <p:cNvSpPr txBox="1"/>
          <p:nvPr/>
        </p:nvSpPr>
        <p:spPr>
          <a:xfrm>
            <a:off x="2058218" y="776713"/>
            <a:ext cx="1296000" cy="324000"/>
          </a:xfrm>
          <a:prstGeom prst="rect">
            <a:avLst/>
          </a:prstGeom>
          <a:solidFill>
            <a:schemeClr val="bg1"/>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ctr"/>
            <a:r>
              <a:rPr lang="en-US" altLang="ja-JP" sz="20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10km</a:t>
            </a:r>
            <a:endParaRPr lang="ja-JP" sz="20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0DC44BDB-FD40-41E3-B5E2-DD2B5C47D5F0}"/>
              </a:ext>
            </a:extLst>
          </p:cNvPr>
          <p:cNvSpPr txBox="1"/>
          <p:nvPr/>
        </p:nvSpPr>
        <p:spPr>
          <a:xfrm>
            <a:off x="7633253" y="4206438"/>
            <a:ext cx="4428000" cy="1692000"/>
          </a:xfrm>
          <a:prstGeom prst="roundRect">
            <a:avLst/>
          </a:prstGeom>
          <a:solidFill>
            <a:schemeClr val="accent4">
              <a:lumMod val="40000"/>
              <a:lumOff val="60000"/>
            </a:schemeClr>
          </a:solidFill>
        </p:spPr>
        <p:txBody>
          <a:bodyPr wrap="square">
            <a:spAutoFit/>
          </a:bodyPr>
          <a:lstStyle/>
          <a:p>
            <a:r>
              <a:rPr lang="ja-JP" altLang="en-US" sz="3200" dirty="0"/>
              <a:t>世帯当たりの発生原単位よりグリッド内発生量を設定</a:t>
            </a:r>
          </a:p>
        </p:txBody>
      </p:sp>
      <p:sp>
        <p:nvSpPr>
          <p:cNvPr id="12" name="フローチャート: 組合せ 11">
            <a:extLst>
              <a:ext uri="{FF2B5EF4-FFF2-40B4-BE49-F238E27FC236}">
                <a16:creationId xmlns:a16="http://schemas.microsoft.com/office/drawing/2014/main" id="{95D73667-A80E-49CE-A53F-877B155B411D}"/>
              </a:ext>
            </a:extLst>
          </p:cNvPr>
          <p:cNvSpPr/>
          <p:nvPr/>
        </p:nvSpPr>
        <p:spPr>
          <a:xfrm>
            <a:off x="9156896" y="3830814"/>
            <a:ext cx="1395504" cy="266197"/>
          </a:xfrm>
          <a:prstGeom prst="flowChartMerg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57125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kumimoji="1" lang="ja-JP" altLang="en-US" dirty="0">
                <a:solidFill>
                  <a:schemeClr val="bg1"/>
                </a:solidFill>
              </a:rPr>
              <a:t>検討ケース（収集サイクル）</a:t>
            </a:r>
          </a:p>
        </p:txBody>
      </p:sp>
      <p:pic>
        <p:nvPicPr>
          <p:cNvPr id="3" name="図 2">
            <a:extLst>
              <a:ext uri="{FF2B5EF4-FFF2-40B4-BE49-F238E27FC236}">
                <a16:creationId xmlns:a16="http://schemas.microsoft.com/office/drawing/2014/main" id="{4A9CC8A9-8EDB-44CB-AFAE-F0F3D5137C56}"/>
              </a:ext>
            </a:extLst>
          </p:cNvPr>
          <p:cNvPicPr>
            <a:picLocks noChangeAspect="1"/>
          </p:cNvPicPr>
          <p:nvPr/>
        </p:nvPicPr>
        <p:blipFill>
          <a:blip r:embed="rId2"/>
          <a:stretch>
            <a:fillRect/>
          </a:stretch>
        </p:blipFill>
        <p:spPr>
          <a:xfrm>
            <a:off x="2242918" y="798407"/>
            <a:ext cx="7706165" cy="5616000"/>
          </a:xfrm>
          <a:prstGeom prst="rect">
            <a:avLst/>
          </a:prstGeom>
        </p:spPr>
      </p:pic>
      <p:pic>
        <p:nvPicPr>
          <p:cNvPr id="4" name="図 3">
            <a:extLst>
              <a:ext uri="{FF2B5EF4-FFF2-40B4-BE49-F238E27FC236}">
                <a16:creationId xmlns:a16="http://schemas.microsoft.com/office/drawing/2014/main" id="{A0EB5166-707D-4243-BE85-CA3834E05B73}"/>
              </a:ext>
            </a:extLst>
          </p:cNvPr>
          <p:cNvPicPr>
            <a:picLocks noChangeAspect="1"/>
          </p:cNvPicPr>
          <p:nvPr/>
        </p:nvPicPr>
        <p:blipFill>
          <a:blip r:embed="rId3"/>
          <a:stretch>
            <a:fillRect/>
          </a:stretch>
        </p:blipFill>
        <p:spPr>
          <a:xfrm>
            <a:off x="2242918" y="793984"/>
            <a:ext cx="7706165" cy="5616000"/>
          </a:xfrm>
          <a:prstGeom prst="rect">
            <a:avLst/>
          </a:prstGeom>
        </p:spPr>
      </p:pic>
      <p:pic>
        <p:nvPicPr>
          <p:cNvPr id="5" name="図 4">
            <a:extLst>
              <a:ext uri="{FF2B5EF4-FFF2-40B4-BE49-F238E27FC236}">
                <a16:creationId xmlns:a16="http://schemas.microsoft.com/office/drawing/2014/main" id="{BA8149D3-335B-4954-9487-4A18507574EF}"/>
              </a:ext>
            </a:extLst>
          </p:cNvPr>
          <p:cNvPicPr>
            <a:picLocks noChangeAspect="1"/>
          </p:cNvPicPr>
          <p:nvPr/>
        </p:nvPicPr>
        <p:blipFill>
          <a:blip r:embed="rId4"/>
          <a:stretch>
            <a:fillRect/>
          </a:stretch>
        </p:blipFill>
        <p:spPr>
          <a:xfrm>
            <a:off x="2242918" y="799500"/>
            <a:ext cx="7706165" cy="5616000"/>
          </a:xfrm>
          <a:prstGeom prst="rect">
            <a:avLst/>
          </a:prstGeom>
        </p:spPr>
      </p:pic>
      <p:pic>
        <p:nvPicPr>
          <p:cNvPr id="6" name="図 5">
            <a:extLst>
              <a:ext uri="{FF2B5EF4-FFF2-40B4-BE49-F238E27FC236}">
                <a16:creationId xmlns:a16="http://schemas.microsoft.com/office/drawing/2014/main" id="{D30C6DEE-CD0F-43A0-A06A-5FA17843F2ED}"/>
              </a:ext>
            </a:extLst>
          </p:cNvPr>
          <p:cNvPicPr>
            <a:picLocks noChangeAspect="1"/>
          </p:cNvPicPr>
          <p:nvPr/>
        </p:nvPicPr>
        <p:blipFill>
          <a:blip r:embed="rId5"/>
          <a:stretch>
            <a:fillRect/>
          </a:stretch>
        </p:blipFill>
        <p:spPr>
          <a:xfrm>
            <a:off x="2242918" y="793984"/>
            <a:ext cx="7706165" cy="5616000"/>
          </a:xfrm>
          <a:prstGeom prst="rect">
            <a:avLst/>
          </a:prstGeom>
        </p:spPr>
      </p:pic>
    </p:spTree>
    <p:extLst>
      <p:ext uri="{BB962C8B-B14F-4D97-AF65-F5344CB8AC3E}">
        <p14:creationId xmlns:p14="http://schemas.microsoft.com/office/powerpoint/2010/main" val="43332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結果（現況再現）</a:t>
            </a:r>
            <a:endParaRPr kumimoji="1" lang="ja-JP" altLang="en-US" dirty="0">
              <a:solidFill>
                <a:schemeClr val="bg1"/>
              </a:solidFill>
            </a:endParaRPr>
          </a:p>
        </p:txBody>
      </p:sp>
      <p:sp>
        <p:nvSpPr>
          <p:cNvPr id="6" name="テキスト ボックス 5">
            <a:extLst>
              <a:ext uri="{FF2B5EF4-FFF2-40B4-BE49-F238E27FC236}">
                <a16:creationId xmlns:a16="http://schemas.microsoft.com/office/drawing/2014/main" id="{667AAFAA-4614-4BF1-8663-85564774993D}"/>
              </a:ext>
            </a:extLst>
          </p:cNvPr>
          <p:cNvSpPr txBox="1"/>
          <p:nvPr/>
        </p:nvSpPr>
        <p:spPr>
          <a:xfrm>
            <a:off x="480000" y="5825068"/>
            <a:ext cx="11232000" cy="540000"/>
          </a:xfrm>
          <a:prstGeom prst="rect">
            <a:avLst/>
          </a:prstGeom>
          <a:solidFill>
            <a:schemeClr val="accent4">
              <a:lumMod val="20000"/>
              <a:lumOff val="80000"/>
            </a:schemeClr>
          </a:solidFill>
        </p:spPr>
        <p:txBody>
          <a:bodyPr wrap="square">
            <a:spAutoFit/>
          </a:bodyPr>
          <a:lstStyle/>
          <a:p>
            <a:pPr algn="ctr"/>
            <a:r>
              <a:rPr lang="ja-JP" altLang="en-US" sz="3200" dirty="0"/>
              <a:t>推計値は実績値の</a:t>
            </a:r>
            <a:r>
              <a:rPr lang="en-US" altLang="ja-JP" sz="3200" dirty="0"/>
              <a:t>0.9</a:t>
            </a:r>
            <a:r>
              <a:rPr lang="ja-JP" altLang="en-US" sz="3200" dirty="0"/>
              <a:t>～</a:t>
            </a:r>
            <a:r>
              <a:rPr lang="en-US" altLang="ja-JP" sz="3200" dirty="0"/>
              <a:t>1.2</a:t>
            </a:r>
            <a:r>
              <a:rPr lang="ja-JP" altLang="en-US" sz="3200" dirty="0"/>
              <a:t>倍の範囲、Ａ町の実態を概ね再現</a:t>
            </a:r>
            <a:endParaRPr lang="en-US" altLang="ja-JP" sz="3200" dirty="0"/>
          </a:p>
        </p:txBody>
      </p:sp>
      <p:pic>
        <p:nvPicPr>
          <p:cNvPr id="5" name="図 4">
            <a:extLst>
              <a:ext uri="{FF2B5EF4-FFF2-40B4-BE49-F238E27FC236}">
                <a16:creationId xmlns:a16="http://schemas.microsoft.com/office/drawing/2014/main" id="{BAE883BA-F4A4-4B31-9939-47D509611501}"/>
              </a:ext>
            </a:extLst>
          </p:cNvPr>
          <p:cNvPicPr>
            <a:picLocks noChangeAspect="1"/>
          </p:cNvPicPr>
          <p:nvPr/>
        </p:nvPicPr>
        <p:blipFill>
          <a:blip r:embed="rId2"/>
          <a:stretch>
            <a:fillRect/>
          </a:stretch>
        </p:blipFill>
        <p:spPr>
          <a:xfrm>
            <a:off x="696000" y="809734"/>
            <a:ext cx="10800000" cy="5001812"/>
          </a:xfrm>
          <a:prstGeom prst="rect">
            <a:avLst/>
          </a:prstGeom>
        </p:spPr>
      </p:pic>
    </p:spTree>
    <p:extLst>
      <p:ext uri="{BB962C8B-B14F-4D97-AF65-F5344CB8AC3E}">
        <p14:creationId xmlns:p14="http://schemas.microsoft.com/office/powerpoint/2010/main" val="50991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684A8-028E-4041-95A9-296DA92D22E4}"/>
              </a:ext>
            </a:extLst>
          </p:cNvPr>
          <p:cNvSpPr>
            <a:spLocks noGrp="1"/>
          </p:cNvSpPr>
          <p:nvPr>
            <p:ph type="title" idx="4294967295"/>
          </p:nvPr>
        </p:nvSpPr>
        <p:spPr>
          <a:xfrm>
            <a:off x="-1" y="121921"/>
            <a:ext cx="10800000" cy="521885"/>
          </a:xfrm>
        </p:spPr>
        <p:txBody>
          <a:bodyPr>
            <a:noAutofit/>
          </a:bodyPr>
          <a:lstStyle/>
          <a:p>
            <a:r>
              <a:rPr lang="ja-JP" altLang="en-US" dirty="0">
                <a:solidFill>
                  <a:schemeClr val="bg1"/>
                </a:solidFill>
              </a:rPr>
              <a:t>結果（ケース別　収集運搬費用の比較）</a:t>
            </a:r>
            <a:endParaRPr kumimoji="1" lang="ja-JP" altLang="en-US" dirty="0">
              <a:solidFill>
                <a:schemeClr val="bg1"/>
              </a:solidFill>
            </a:endParaRPr>
          </a:p>
        </p:txBody>
      </p:sp>
      <p:pic>
        <p:nvPicPr>
          <p:cNvPr id="9" name="図 8">
            <a:extLst>
              <a:ext uri="{FF2B5EF4-FFF2-40B4-BE49-F238E27FC236}">
                <a16:creationId xmlns:a16="http://schemas.microsoft.com/office/drawing/2014/main" id="{F76F386D-9412-4562-92C2-81A9FB4208A3}"/>
              </a:ext>
            </a:extLst>
          </p:cNvPr>
          <p:cNvPicPr>
            <a:picLocks noChangeAspect="1"/>
          </p:cNvPicPr>
          <p:nvPr/>
        </p:nvPicPr>
        <p:blipFill>
          <a:blip r:embed="rId2"/>
          <a:stretch>
            <a:fillRect/>
          </a:stretch>
        </p:blipFill>
        <p:spPr>
          <a:xfrm>
            <a:off x="43227" y="1333609"/>
            <a:ext cx="12105547" cy="4788000"/>
          </a:xfrm>
          <a:prstGeom prst="rect">
            <a:avLst/>
          </a:prstGeom>
        </p:spPr>
      </p:pic>
    </p:spTree>
    <p:extLst>
      <p:ext uri="{BB962C8B-B14F-4D97-AF65-F5344CB8AC3E}">
        <p14:creationId xmlns:p14="http://schemas.microsoft.com/office/powerpoint/2010/main" val="18749809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1024</TotalTime>
  <Words>637</Words>
  <Application>Microsoft Office PowerPoint</Application>
  <PresentationFormat>ワイド画面</PresentationFormat>
  <Paragraphs>112</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BIZ UDPゴシック</vt:lpstr>
      <vt:lpstr>HGP創英角ｺﾞｼｯｸUB</vt:lpstr>
      <vt:lpstr>ＭＳ 明朝</vt:lpstr>
      <vt:lpstr>メイリオ</vt:lpstr>
      <vt:lpstr>游ゴシック</vt:lpstr>
      <vt:lpstr>Arial</vt:lpstr>
      <vt:lpstr>Calibri</vt:lpstr>
      <vt:lpstr>Wingdings</vt:lpstr>
      <vt:lpstr>Office テーマ</vt:lpstr>
      <vt:lpstr>生活系バイオマスコミュニティ プランニングの成果報告（ＷＧ１）  【収集運搬の検討】</vt:lpstr>
      <vt:lpstr>はじめに</vt:lpstr>
      <vt:lpstr>検討手法</vt:lpstr>
      <vt:lpstr>検討モデル</vt:lpstr>
      <vt:lpstr>検討のながれ</vt:lpstr>
      <vt:lpstr>仮想グリッド</vt:lpstr>
      <vt:lpstr>検討ケース（収集サイクル）</vt:lpstr>
      <vt:lpstr>結果（現況再現）</vt:lpstr>
      <vt:lpstr>結果（ケース別　収集運搬費用の比較）</vt:lpstr>
      <vt:lpstr>結果（ケース別　ＧＨＧ排出量の比較）</vt:lpstr>
      <vt:lpstr>効果検証①（収集運搬費用）</vt:lpstr>
      <vt:lpstr>効果検証②（ＧＨＧ排出量）</vt:lpstr>
      <vt:lpstr>まとめ</vt:lpstr>
      <vt:lpstr>PowerPoint プレゼンテーション</vt:lpstr>
      <vt:lpstr>Appendix</vt:lpstr>
      <vt:lpstr>計算条件</vt:lpstr>
      <vt:lpstr>賦存量推計メモ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 晋一</dc:creator>
  <cp:lastModifiedBy>太田垣 貴啓</cp:lastModifiedBy>
  <cp:revision>24</cp:revision>
  <dcterms:created xsi:type="dcterms:W3CDTF">2020-04-06T00:02:29Z</dcterms:created>
  <dcterms:modified xsi:type="dcterms:W3CDTF">2021-10-04T09:19:00Z</dcterms:modified>
</cp:coreProperties>
</file>