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9"/>
  </p:notesMasterIdLst>
  <p:sldIdLst>
    <p:sldId id="256" r:id="rId2"/>
    <p:sldId id="260" r:id="rId3"/>
    <p:sldId id="274" r:id="rId4"/>
    <p:sldId id="263" r:id="rId5"/>
    <p:sldId id="262" r:id="rId6"/>
    <p:sldId id="264" r:id="rId7"/>
    <p:sldId id="272" r:id="rId8"/>
    <p:sldId id="277" r:id="rId9"/>
    <p:sldId id="265" r:id="rId10"/>
    <p:sldId id="269" r:id="rId11"/>
    <p:sldId id="266" r:id="rId12"/>
    <p:sldId id="270" r:id="rId13"/>
    <p:sldId id="271" r:id="rId14"/>
    <p:sldId id="275" r:id="rId15"/>
    <p:sldId id="259" r:id="rId16"/>
    <p:sldId id="273" r:id="rId17"/>
    <p:sldId id="276"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29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84553E-F911-4821-A6F7-D890692672A9}" type="datetimeFigureOut">
              <a:rPr kumimoji="1" lang="ja-JP" altLang="en-US" smtClean="0"/>
              <a:t>2021/10/4</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04EE44-C08A-4BF2-95EA-7D6A7C379FB3}" type="slidenum">
              <a:rPr kumimoji="1" lang="ja-JP" altLang="en-US" smtClean="0"/>
              <a:t>‹#›</a:t>
            </a:fld>
            <a:endParaRPr kumimoji="1" lang="ja-JP" altLang="en-US"/>
          </a:p>
        </p:txBody>
      </p:sp>
    </p:spTree>
    <p:extLst>
      <p:ext uri="{BB962C8B-B14F-4D97-AF65-F5344CB8AC3E}">
        <p14:creationId xmlns:p14="http://schemas.microsoft.com/office/powerpoint/2010/main" val="27856958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804EE44-C08A-4BF2-95EA-7D6A7C379FB3}" type="slidenum">
              <a:rPr kumimoji="1" lang="ja-JP" altLang="en-US" smtClean="0"/>
              <a:t>1</a:t>
            </a:fld>
            <a:endParaRPr kumimoji="1" lang="ja-JP" altLang="en-US"/>
          </a:p>
        </p:txBody>
      </p:sp>
    </p:spTree>
    <p:extLst>
      <p:ext uri="{BB962C8B-B14F-4D97-AF65-F5344CB8AC3E}">
        <p14:creationId xmlns:p14="http://schemas.microsoft.com/office/powerpoint/2010/main" val="10550450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1140410"/>
            <a:ext cx="9144000" cy="2387600"/>
          </a:xfrm>
        </p:spPr>
        <p:txBody>
          <a:bodyPr anchor="b"/>
          <a:lstStyle>
            <a:lvl1pPr algn="ctr">
              <a:defRPr sz="6000"/>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2133600" y="3680243"/>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6" name="Slide Number Placeholder 5"/>
          <p:cNvSpPr>
            <a:spLocks noGrp="1"/>
          </p:cNvSpPr>
          <p:nvPr>
            <p:ph type="sldNum" sz="quarter" idx="12"/>
          </p:nvPr>
        </p:nvSpPr>
        <p:spPr/>
        <p:txBody>
          <a:bodyPr/>
          <a:lstStyle/>
          <a:p>
            <a:fld id="{B67EE341-5A6A-4837-9CC1-1A5D0F29D6B0}" type="slidenum">
              <a:rPr kumimoji="1" lang="ja-JP" altLang="en-US" smtClean="0"/>
              <a:t>‹#›</a:t>
            </a:fld>
            <a:endParaRPr kumimoji="1" lang="ja-JP" altLang="en-US"/>
          </a:p>
        </p:txBody>
      </p:sp>
      <p:sp>
        <p:nvSpPr>
          <p:cNvPr id="7" name="正方形/長方形 6">
            <a:extLst>
              <a:ext uri="{FF2B5EF4-FFF2-40B4-BE49-F238E27FC236}">
                <a16:creationId xmlns:a16="http://schemas.microsoft.com/office/drawing/2014/main" id="{14F6BC22-470B-45F9-AFED-29147733E072}"/>
              </a:ext>
            </a:extLst>
          </p:cNvPr>
          <p:cNvSpPr/>
          <p:nvPr userDrawn="1"/>
        </p:nvSpPr>
        <p:spPr>
          <a:xfrm>
            <a:off x="1167063" y="0"/>
            <a:ext cx="178220" cy="686687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8" name="正方形/長方形 7">
            <a:extLst>
              <a:ext uri="{FF2B5EF4-FFF2-40B4-BE49-F238E27FC236}">
                <a16:creationId xmlns:a16="http://schemas.microsoft.com/office/drawing/2014/main" id="{5C36F9A4-0D8A-4364-9945-B40D666294E6}"/>
              </a:ext>
            </a:extLst>
          </p:cNvPr>
          <p:cNvSpPr/>
          <p:nvPr userDrawn="1"/>
        </p:nvSpPr>
        <p:spPr>
          <a:xfrm>
            <a:off x="0" y="-8878"/>
            <a:ext cx="1167063" cy="686687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pic>
        <p:nvPicPr>
          <p:cNvPr id="9" name="図 8">
            <a:extLst>
              <a:ext uri="{FF2B5EF4-FFF2-40B4-BE49-F238E27FC236}">
                <a16:creationId xmlns:a16="http://schemas.microsoft.com/office/drawing/2014/main" id="{CC177759-8988-4651-9185-0326F0285811}"/>
              </a:ext>
            </a:extLst>
          </p:cNvPr>
          <p:cNvPicPr>
            <a:picLocks noChangeAspect="1"/>
          </p:cNvPicPr>
          <p:nvPr userDrawn="1"/>
        </p:nvPicPr>
        <p:blipFill rotWithShape="1">
          <a:blip r:embed="rId2" cstate="email">
            <a:clrChange>
              <a:clrFrom>
                <a:srgbClr val="010101"/>
              </a:clrFrom>
              <a:clrTo>
                <a:srgbClr val="010101">
                  <a:alpha val="0"/>
                </a:srgbClr>
              </a:clrTo>
            </a:clrChange>
            <a:extLst>
              <a:ext uri="{28A0092B-C50C-407E-A947-70E740481C1C}">
                <a14:useLocalDpi xmlns:a14="http://schemas.microsoft.com/office/drawing/2010/main"/>
              </a:ext>
            </a:extLst>
          </a:blip>
          <a:srcRect/>
          <a:stretch/>
        </p:blipFill>
        <p:spPr>
          <a:xfrm>
            <a:off x="51648" y="68559"/>
            <a:ext cx="1063765" cy="318595"/>
          </a:xfrm>
          <a:prstGeom prst="rect">
            <a:avLst/>
          </a:prstGeom>
        </p:spPr>
      </p:pic>
    </p:spTree>
    <p:extLst>
      <p:ext uri="{BB962C8B-B14F-4D97-AF65-F5344CB8AC3E}">
        <p14:creationId xmlns:p14="http://schemas.microsoft.com/office/powerpoint/2010/main" val="2513779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ユーザー設定レイアウト">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6EBF59C2-626C-4D4B-95F3-88038AECD8A1}"/>
              </a:ext>
            </a:extLst>
          </p:cNvPr>
          <p:cNvSpPr/>
          <p:nvPr userDrawn="1"/>
        </p:nvSpPr>
        <p:spPr>
          <a:xfrm>
            <a:off x="0" y="-1261"/>
            <a:ext cx="183379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7" name="正方形/長方形 6">
            <a:extLst>
              <a:ext uri="{FF2B5EF4-FFF2-40B4-BE49-F238E27FC236}">
                <a16:creationId xmlns:a16="http://schemas.microsoft.com/office/drawing/2014/main" id="{71633939-B154-407C-8B92-C3F3616DA9B5}"/>
              </a:ext>
            </a:extLst>
          </p:cNvPr>
          <p:cNvSpPr/>
          <p:nvPr userDrawn="1"/>
        </p:nvSpPr>
        <p:spPr>
          <a:xfrm>
            <a:off x="0" y="2506638"/>
            <a:ext cx="12192000" cy="181928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2" name="タイトル 1">
            <a:extLst>
              <a:ext uri="{FF2B5EF4-FFF2-40B4-BE49-F238E27FC236}">
                <a16:creationId xmlns:a16="http://schemas.microsoft.com/office/drawing/2014/main" id="{1D9E42A2-468C-4A15-9441-8B46ED7E73E1}"/>
              </a:ext>
            </a:extLst>
          </p:cNvPr>
          <p:cNvSpPr>
            <a:spLocks noGrp="1"/>
          </p:cNvSpPr>
          <p:nvPr>
            <p:ph type="title" hasCustomPrompt="1"/>
          </p:nvPr>
        </p:nvSpPr>
        <p:spPr>
          <a:xfrm>
            <a:off x="2964579" y="2694441"/>
            <a:ext cx="7850965" cy="1325563"/>
          </a:xfrm>
        </p:spPr>
        <p:txBody>
          <a:bodyPr/>
          <a:lstStyle/>
          <a:p>
            <a:r>
              <a:rPr kumimoji="1" lang="ja-JP" altLang="en-US" dirty="0"/>
              <a:t>タイトルの書式設定</a:t>
            </a:r>
          </a:p>
        </p:txBody>
      </p:sp>
      <p:sp>
        <p:nvSpPr>
          <p:cNvPr id="6" name="正方形/長方形 5">
            <a:extLst>
              <a:ext uri="{FF2B5EF4-FFF2-40B4-BE49-F238E27FC236}">
                <a16:creationId xmlns:a16="http://schemas.microsoft.com/office/drawing/2014/main" id="{202119D9-D5FD-4D77-A1B7-CDC6EA609F40}"/>
              </a:ext>
            </a:extLst>
          </p:cNvPr>
          <p:cNvSpPr/>
          <p:nvPr userDrawn="1"/>
        </p:nvSpPr>
        <p:spPr>
          <a:xfrm>
            <a:off x="0" y="2506637"/>
            <a:ext cx="1833792" cy="181928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pic>
        <p:nvPicPr>
          <p:cNvPr id="8" name="図 7">
            <a:extLst>
              <a:ext uri="{FF2B5EF4-FFF2-40B4-BE49-F238E27FC236}">
                <a16:creationId xmlns:a16="http://schemas.microsoft.com/office/drawing/2014/main" id="{A2444603-832B-4BD9-8E91-6AF8F2C7EB5A}"/>
              </a:ext>
            </a:extLst>
          </p:cNvPr>
          <p:cNvPicPr>
            <a:picLocks noChangeAspect="1"/>
          </p:cNvPicPr>
          <p:nvPr userDrawn="1"/>
        </p:nvPicPr>
        <p:blipFill rotWithShape="1">
          <a:blip r:embed="rId2" cstate="email">
            <a:clrChange>
              <a:clrFrom>
                <a:srgbClr val="010101"/>
              </a:clrFrom>
              <a:clrTo>
                <a:srgbClr val="010101">
                  <a:alpha val="0"/>
                </a:srgbClr>
              </a:clrTo>
            </a:clrChange>
            <a:extLst>
              <a:ext uri="{28A0092B-C50C-407E-A947-70E740481C1C}">
                <a14:useLocalDpi xmlns:a14="http://schemas.microsoft.com/office/drawing/2010/main"/>
              </a:ext>
            </a:extLst>
          </a:blip>
          <a:srcRect/>
          <a:stretch/>
        </p:blipFill>
        <p:spPr>
          <a:xfrm>
            <a:off x="217411" y="3165631"/>
            <a:ext cx="1398970" cy="383182"/>
          </a:xfrm>
          <a:prstGeom prst="rect">
            <a:avLst/>
          </a:prstGeom>
        </p:spPr>
      </p:pic>
      <p:sp>
        <p:nvSpPr>
          <p:cNvPr id="10" name="正方形/長方形 9">
            <a:extLst>
              <a:ext uri="{FF2B5EF4-FFF2-40B4-BE49-F238E27FC236}">
                <a16:creationId xmlns:a16="http://schemas.microsoft.com/office/drawing/2014/main" id="{563D6D4B-6EAC-4CAD-B458-8B175B7F132C}"/>
              </a:ext>
            </a:extLst>
          </p:cNvPr>
          <p:cNvSpPr/>
          <p:nvPr userDrawn="1"/>
        </p:nvSpPr>
        <p:spPr>
          <a:xfrm>
            <a:off x="11449905" y="-24179"/>
            <a:ext cx="742093" cy="688091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11" name="正方形/長方形 10">
            <a:extLst>
              <a:ext uri="{FF2B5EF4-FFF2-40B4-BE49-F238E27FC236}">
                <a16:creationId xmlns:a16="http://schemas.microsoft.com/office/drawing/2014/main" id="{BF1BDD97-4CA7-4FD9-8782-B906C89F354B}"/>
              </a:ext>
            </a:extLst>
          </p:cNvPr>
          <p:cNvSpPr/>
          <p:nvPr userDrawn="1"/>
        </p:nvSpPr>
        <p:spPr>
          <a:xfrm>
            <a:off x="0" y="4298193"/>
            <a:ext cx="12192000" cy="56148"/>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12" name="テキスト ボックス 11">
            <a:extLst>
              <a:ext uri="{FF2B5EF4-FFF2-40B4-BE49-F238E27FC236}">
                <a16:creationId xmlns:a16="http://schemas.microsoft.com/office/drawing/2014/main" id="{6ECC289D-238A-4210-9F40-1F915ABEF0D6}"/>
              </a:ext>
            </a:extLst>
          </p:cNvPr>
          <p:cNvSpPr txBox="1"/>
          <p:nvPr userDrawn="1"/>
        </p:nvSpPr>
        <p:spPr>
          <a:xfrm>
            <a:off x="2" y="6581006"/>
            <a:ext cx="4438071" cy="276999"/>
          </a:xfrm>
          <a:prstGeom prst="rect">
            <a:avLst/>
          </a:prstGeom>
          <a:noFill/>
        </p:spPr>
        <p:txBody>
          <a:bodyPr wrap="square" rtlCol="0">
            <a:spAutoFit/>
          </a:bodyPr>
          <a:lstStyle/>
          <a:p>
            <a:r>
              <a:rPr kumimoji="1" lang="en-US" altLang="ja-JP" sz="1200" dirty="0">
                <a:solidFill>
                  <a:schemeClr val="tx1"/>
                </a:solidFill>
                <a:latin typeface="Arial" panose="020B0604020202020204" pitchFamily="34" charset="0"/>
                <a:cs typeface="Arial" panose="020B0604020202020204" pitchFamily="34" charset="0"/>
              </a:rPr>
              <a:t>© 2021 OYO Corporation, All rights reserved.</a:t>
            </a:r>
            <a:r>
              <a:rPr kumimoji="1" lang="ja-JP" altLang="en-US" sz="1200" dirty="0">
                <a:solidFill>
                  <a:schemeClr val="tx1"/>
                </a:solidFill>
                <a:latin typeface="Arial" panose="020B0604020202020204" pitchFamily="34" charset="0"/>
                <a:cs typeface="Arial" panose="020B0604020202020204" pitchFamily="34" charset="0"/>
              </a:rPr>
              <a:t>　</a:t>
            </a:r>
          </a:p>
        </p:txBody>
      </p:sp>
      <p:sp>
        <p:nvSpPr>
          <p:cNvPr id="13" name="Slide Number Placeholder 5">
            <a:extLst>
              <a:ext uri="{FF2B5EF4-FFF2-40B4-BE49-F238E27FC236}">
                <a16:creationId xmlns:a16="http://schemas.microsoft.com/office/drawing/2014/main" id="{DA963F6B-A6DE-4070-9C88-DDA8E9A347A8}"/>
              </a:ext>
            </a:extLst>
          </p:cNvPr>
          <p:cNvSpPr txBox="1">
            <a:spLocks/>
          </p:cNvSpPr>
          <p:nvPr userDrawn="1"/>
        </p:nvSpPr>
        <p:spPr>
          <a:xfrm>
            <a:off x="11283131" y="6436832"/>
            <a:ext cx="719573" cy="434116"/>
          </a:xfrm>
          <a:prstGeom prst="rect">
            <a:avLst/>
          </a:prstGeom>
        </p:spPr>
        <p:txBody>
          <a:bodyPr vert="horz" lIns="91440" tIns="45720" rIns="91440" bIns="45720" rtlCol="0" anchor="ctr"/>
          <a:lstStyle>
            <a:defPPr>
              <a:defRPr lang="en-US"/>
            </a:defPPr>
            <a:lvl1pPr marL="0" algn="r" defTabSz="457200" rtl="0" eaLnBrk="1" latinLnBrk="0" hangingPunct="1">
              <a:defRPr sz="1400" b="0" kern="1200">
                <a:solidFill>
                  <a:schemeClr val="bg1"/>
                </a:solidFill>
                <a:effectLst>
                  <a:outerShdw blurRad="38100" dist="38100" dir="2700000" algn="tl">
                    <a:srgbClr val="000000">
                      <a:alpha val="43137"/>
                    </a:srgbClr>
                  </a:outerShdw>
                </a:effectLst>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E600170D-F312-4B38-81B0-189B44987B7C}" type="slidenum">
              <a:rPr kumimoji="1" lang="ja-JP" altLang="en-US" sz="1400" smtClean="0"/>
              <a:pPr/>
              <a:t>‹#›</a:t>
            </a:fld>
            <a:endParaRPr kumimoji="1" lang="ja-JP" altLang="en-US" sz="1400" dirty="0"/>
          </a:p>
        </p:txBody>
      </p:sp>
    </p:spTree>
    <p:extLst>
      <p:ext uri="{BB962C8B-B14F-4D97-AF65-F5344CB8AC3E}">
        <p14:creationId xmlns:p14="http://schemas.microsoft.com/office/powerpoint/2010/main" val="719174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AA445F79-48F9-4EAF-BF81-F1E36F97D849}"/>
              </a:ext>
            </a:extLst>
          </p:cNvPr>
          <p:cNvSpPr/>
          <p:nvPr userDrawn="1"/>
        </p:nvSpPr>
        <p:spPr>
          <a:xfrm>
            <a:off x="0" y="1"/>
            <a:ext cx="12192000" cy="68103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3600" dirty="0"/>
          </a:p>
        </p:txBody>
      </p:sp>
      <p:pic>
        <p:nvPicPr>
          <p:cNvPr id="8" name="図 7">
            <a:extLst>
              <a:ext uri="{FF2B5EF4-FFF2-40B4-BE49-F238E27FC236}">
                <a16:creationId xmlns:a16="http://schemas.microsoft.com/office/drawing/2014/main" id="{86E37592-19F1-42F9-A447-22AFE5685799}"/>
              </a:ext>
            </a:extLst>
          </p:cNvPr>
          <p:cNvPicPr>
            <a:picLocks noChangeAspect="1"/>
          </p:cNvPicPr>
          <p:nvPr userDrawn="1"/>
        </p:nvPicPr>
        <p:blipFill rotWithShape="1">
          <a:blip r:embed="rId2" cstate="email">
            <a:clrChange>
              <a:clrFrom>
                <a:srgbClr val="010101"/>
              </a:clrFrom>
              <a:clrTo>
                <a:srgbClr val="010101">
                  <a:alpha val="0"/>
                </a:srgbClr>
              </a:clrTo>
            </a:clrChange>
            <a:extLst>
              <a:ext uri="{28A0092B-C50C-407E-A947-70E740481C1C}">
                <a14:useLocalDpi xmlns:a14="http://schemas.microsoft.com/office/drawing/2010/main"/>
              </a:ext>
            </a:extLst>
          </a:blip>
          <a:srcRect/>
          <a:stretch/>
        </p:blipFill>
        <p:spPr>
          <a:xfrm>
            <a:off x="10954753" y="153649"/>
            <a:ext cx="1064025" cy="311136"/>
          </a:xfrm>
          <a:prstGeom prst="rect">
            <a:avLst/>
          </a:prstGeom>
        </p:spPr>
      </p:pic>
      <p:sp>
        <p:nvSpPr>
          <p:cNvPr id="9" name="正方形/長方形 8">
            <a:extLst>
              <a:ext uri="{FF2B5EF4-FFF2-40B4-BE49-F238E27FC236}">
                <a16:creationId xmlns:a16="http://schemas.microsoft.com/office/drawing/2014/main" id="{BB3226C4-36A2-4B2F-86BF-0BF7BA5737AF}"/>
              </a:ext>
            </a:extLst>
          </p:cNvPr>
          <p:cNvSpPr/>
          <p:nvPr userDrawn="1"/>
        </p:nvSpPr>
        <p:spPr>
          <a:xfrm>
            <a:off x="0" y="684255"/>
            <a:ext cx="12192000" cy="10477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10" name="正方形/長方形 9">
            <a:extLst>
              <a:ext uri="{FF2B5EF4-FFF2-40B4-BE49-F238E27FC236}">
                <a16:creationId xmlns:a16="http://schemas.microsoft.com/office/drawing/2014/main" id="{EE6C34C8-E800-4339-993D-DD424C7DBF29}"/>
              </a:ext>
            </a:extLst>
          </p:cNvPr>
          <p:cNvSpPr/>
          <p:nvPr userDrawn="1"/>
        </p:nvSpPr>
        <p:spPr>
          <a:xfrm>
            <a:off x="0" y="6537240"/>
            <a:ext cx="12192000" cy="32076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1400" dirty="0"/>
          </a:p>
        </p:txBody>
      </p:sp>
      <p:sp>
        <p:nvSpPr>
          <p:cNvPr id="11" name="正方形/長方形 10">
            <a:extLst>
              <a:ext uri="{FF2B5EF4-FFF2-40B4-BE49-F238E27FC236}">
                <a16:creationId xmlns:a16="http://schemas.microsoft.com/office/drawing/2014/main" id="{D258FDBD-055A-4AA3-920C-12EEDED652A5}"/>
              </a:ext>
            </a:extLst>
          </p:cNvPr>
          <p:cNvSpPr/>
          <p:nvPr userDrawn="1"/>
        </p:nvSpPr>
        <p:spPr>
          <a:xfrm>
            <a:off x="0" y="6432466"/>
            <a:ext cx="12192000" cy="10477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12" name="Slide Number Placeholder 5">
            <a:extLst>
              <a:ext uri="{FF2B5EF4-FFF2-40B4-BE49-F238E27FC236}">
                <a16:creationId xmlns:a16="http://schemas.microsoft.com/office/drawing/2014/main" id="{CC9FC5D0-33FD-4059-AEB1-DB4F4F8A5C31}"/>
              </a:ext>
            </a:extLst>
          </p:cNvPr>
          <p:cNvSpPr txBox="1">
            <a:spLocks/>
          </p:cNvSpPr>
          <p:nvPr userDrawn="1"/>
        </p:nvSpPr>
        <p:spPr>
          <a:xfrm>
            <a:off x="11353801" y="6493368"/>
            <a:ext cx="542500" cy="367909"/>
          </a:xfrm>
          <a:prstGeom prst="rect">
            <a:avLst/>
          </a:prstGeom>
        </p:spPr>
        <p:txBody>
          <a:bodyPr vert="horz" lIns="91440" tIns="45720" rIns="91440" bIns="45720" rtlCol="0" anchor="ctr"/>
          <a:lstStyle>
            <a:defPPr>
              <a:defRPr lang="en-US"/>
            </a:defPPr>
            <a:lvl1pPr marL="0" algn="r" defTabSz="457200" rtl="0" eaLnBrk="1" latinLnBrk="0" hangingPunct="1">
              <a:defRPr sz="1400" b="0" kern="1200">
                <a:solidFill>
                  <a:schemeClr val="bg1"/>
                </a:solidFill>
                <a:effectLst>
                  <a:outerShdw blurRad="38100" dist="38100" dir="2700000" algn="tl">
                    <a:srgbClr val="000000">
                      <a:alpha val="43137"/>
                    </a:srgbClr>
                  </a:outerShdw>
                </a:effectLst>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E600170D-F312-4B38-81B0-189B44987B7C}" type="slidenum">
              <a:rPr kumimoji="1" lang="ja-JP" altLang="en-US" sz="1400" smtClean="0"/>
              <a:pPr/>
              <a:t>‹#›</a:t>
            </a:fld>
            <a:endParaRPr kumimoji="1" lang="ja-JP" altLang="en-US" sz="1400" dirty="0"/>
          </a:p>
        </p:txBody>
      </p:sp>
      <p:sp>
        <p:nvSpPr>
          <p:cNvPr id="13" name="テキスト ボックス 12">
            <a:extLst>
              <a:ext uri="{FF2B5EF4-FFF2-40B4-BE49-F238E27FC236}">
                <a16:creationId xmlns:a16="http://schemas.microsoft.com/office/drawing/2014/main" id="{9C25F030-63E2-4430-AFA4-064DDD288CA6}"/>
              </a:ext>
            </a:extLst>
          </p:cNvPr>
          <p:cNvSpPr txBox="1"/>
          <p:nvPr userDrawn="1"/>
        </p:nvSpPr>
        <p:spPr>
          <a:xfrm>
            <a:off x="1" y="6559121"/>
            <a:ext cx="4438071" cy="276999"/>
          </a:xfrm>
          <a:prstGeom prst="rect">
            <a:avLst/>
          </a:prstGeom>
          <a:noFill/>
        </p:spPr>
        <p:txBody>
          <a:bodyPr wrap="square" rtlCol="0">
            <a:spAutoFit/>
          </a:bodyPr>
          <a:lstStyle/>
          <a:p>
            <a:r>
              <a:rPr kumimoji="1" lang="en-US" altLang="ja-JP" sz="1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2021 OYO Corporation, All rights reserved.</a:t>
            </a:r>
            <a:r>
              <a:rPr kumimoji="1" lang="ja-JP" altLang="en-US" sz="1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5876842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10/4/2021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7EE341-5A6A-4837-9CC1-1A5D0F29D6B0}" type="slidenum">
              <a:rPr kumimoji="1" lang="ja-JP" altLang="en-US" smtClean="0"/>
              <a:t>‹#›</a:t>
            </a:fld>
            <a:endParaRPr kumimoji="1" lang="ja-JP" altLang="en-US"/>
          </a:p>
        </p:txBody>
      </p:sp>
    </p:spTree>
    <p:extLst>
      <p:ext uri="{BB962C8B-B14F-4D97-AF65-F5344CB8AC3E}">
        <p14:creationId xmlns:p14="http://schemas.microsoft.com/office/powerpoint/2010/main" val="451371456"/>
      </p:ext>
    </p:extLst>
  </p:cSld>
  <p:clrMap bg1="lt1" tx1="dk1" bg2="lt2" tx2="dk2" accent1="accent1" accent2="accent2" accent3="accent3" accent4="accent4" accent5="accent5" accent6="accent6" hlink="hlink" folHlink="folHlink"/>
  <p:sldLayoutIdLst>
    <p:sldLayoutId id="2147483674" r:id="rId1"/>
    <p:sldLayoutId id="2147483685" r:id="rId2"/>
    <p:sldLayoutId id="2147483675" r:id="rId3"/>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3.xml"/><Relationship Id="rId5" Type="http://schemas.openxmlformats.org/officeDocument/2006/relationships/image" Target="../media/image8.emf"/><Relationship Id="rId4" Type="http://schemas.openxmlformats.org/officeDocument/2006/relationships/image" Target="../media/image7.emf"/></Relationships>
</file>

<file path=ppt/slides/_rels/slide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EDBFD8-3C62-4E23-BEF2-7B7E6968177C}"/>
              </a:ext>
            </a:extLst>
          </p:cNvPr>
          <p:cNvSpPr>
            <a:spLocks noGrp="1"/>
          </p:cNvSpPr>
          <p:nvPr>
            <p:ph type="ctrTitle"/>
          </p:nvPr>
        </p:nvSpPr>
        <p:spPr>
          <a:xfrm>
            <a:off x="1420401" y="1202635"/>
            <a:ext cx="10610732" cy="2574235"/>
          </a:xfrm>
        </p:spPr>
        <p:txBody>
          <a:bodyPr anchor="t" anchorCtr="1">
            <a:normAutofit fontScale="90000"/>
          </a:bodyPr>
          <a:lstStyle/>
          <a:p>
            <a:r>
              <a:rPr kumimoji="1" lang="ja-JP" altLang="en-US" sz="4900" dirty="0"/>
              <a:t>生活系バイオマスコミュニティ</a:t>
            </a:r>
            <a:br>
              <a:rPr kumimoji="1" lang="en-US" altLang="ja-JP" sz="4900" dirty="0"/>
            </a:br>
            <a:r>
              <a:rPr kumimoji="1" lang="ja-JP" altLang="en-US" sz="4900" dirty="0"/>
              <a:t>プランニングの成果報告（ＷＧ１）</a:t>
            </a:r>
            <a:br>
              <a:rPr kumimoji="1" lang="en-US" altLang="ja-JP" dirty="0"/>
            </a:br>
            <a:br>
              <a:rPr kumimoji="1" lang="en-US" altLang="ja-JP" dirty="0"/>
            </a:br>
            <a:r>
              <a:rPr kumimoji="1" lang="en-US" altLang="ja-JP" dirty="0"/>
              <a:t>【</a:t>
            </a:r>
            <a:r>
              <a:rPr kumimoji="1" lang="ja-JP" altLang="en-US" dirty="0"/>
              <a:t>収集運搬の検討</a:t>
            </a:r>
            <a:r>
              <a:rPr kumimoji="1" lang="en-US" altLang="ja-JP" dirty="0"/>
              <a:t>】</a:t>
            </a:r>
            <a:endParaRPr kumimoji="1" lang="ja-JP" altLang="en-US" dirty="0"/>
          </a:p>
        </p:txBody>
      </p:sp>
      <p:sp>
        <p:nvSpPr>
          <p:cNvPr id="3" name="字幕 2">
            <a:extLst>
              <a:ext uri="{FF2B5EF4-FFF2-40B4-BE49-F238E27FC236}">
                <a16:creationId xmlns:a16="http://schemas.microsoft.com/office/drawing/2014/main" id="{CCCF610F-69A7-42A7-999A-7A99297807BC}"/>
              </a:ext>
            </a:extLst>
          </p:cNvPr>
          <p:cNvSpPr>
            <a:spLocks noGrp="1"/>
          </p:cNvSpPr>
          <p:nvPr>
            <p:ph type="subTitle" idx="1"/>
          </p:nvPr>
        </p:nvSpPr>
        <p:spPr>
          <a:xfrm>
            <a:off x="7739271" y="5586079"/>
            <a:ext cx="4175069" cy="1127991"/>
          </a:xfrm>
        </p:spPr>
        <p:txBody>
          <a:bodyPr>
            <a:normAutofit lnSpcReduction="10000"/>
          </a:bodyPr>
          <a:lstStyle/>
          <a:p>
            <a:pPr algn="r"/>
            <a:r>
              <a:rPr lang="ja-JP" altLang="en-US" sz="3600" dirty="0"/>
              <a:t>応用地質株式会社</a:t>
            </a:r>
            <a:endParaRPr lang="en-US" altLang="ja-JP" sz="3600" dirty="0"/>
          </a:p>
          <a:p>
            <a:pPr algn="r"/>
            <a:r>
              <a:rPr lang="ja-JP" altLang="en-US" sz="3200" dirty="0"/>
              <a:t>太田垣 貴啓</a:t>
            </a:r>
            <a:r>
              <a:rPr lang="ja-JP" altLang="en-US" sz="3600" dirty="0"/>
              <a:t>　</a:t>
            </a:r>
            <a:endParaRPr lang="en-US" altLang="ja-JP" sz="3600" dirty="0"/>
          </a:p>
          <a:p>
            <a:pPr algn="r"/>
            <a:endParaRPr lang="ja-JP" altLang="en-US" sz="3600" dirty="0"/>
          </a:p>
        </p:txBody>
      </p:sp>
      <p:sp>
        <p:nvSpPr>
          <p:cNvPr id="4" name="テキスト ボックス 3">
            <a:extLst>
              <a:ext uri="{FF2B5EF4-FFF2-40B4-BE49-F238E27FC236}">
                <a16:creationId xmlns:a16="http://schemas.microsoft.com/office/drawing/2014/main" id="{D2970640-E88B-4CA9-9293-59FD2458385D}"/>
              </a:ext>
            </a:extLst>
          </p:cNvPr>
          <p:cNvSpPr txBox="1"/>
          <p:nvPr/>
        </p:nvSpPr>
        <p:spPr>
          <a:xfrm>
            <a:off x="1627341" y="5501409"/>
            <a:ext cx="2825389" cy="707886"/>
          </a:xfrm>
          <a:prstGeom prst="rect">
            <a:avLst/>
          </a:prstGeom>
          <a:noFill/>
        </p:spPr>
        <p:txBody>
          <a:bodyPr wrap="square" rtlCol="0">
            <a:spAutoFit/>
          </a:bodyPr>
          <a:lstStyle/>
          <a:p>
            <a:r>
              <a:rPr kumimoji="1" lang="en-US" altLang="ja-JP" sz="4000" dirty="0"/>
              <a:t>2021.10.6</a:t>
            </a:r>
            <a:endParaRPr kumimoji="1" lang="ja-JP" altLang="en-US" sz="4000" dirty="0"/>
          </a:p>
        </p:txBody>
      </p:sp>
      <p:sp>
        <p:nvSpPr>
          <p:cNvPr id="6" name="テキスト ボックス 5">
            <a:extLst>
              <a:ext uri="{FF2B5EF4-FFF2-40B4-BE49-F238E27FC236}">
                <a16:creationId xmlns:a16="http://schemas.microsoft.com/office/drawing/2014/main" id="{EE8094C2-4E43-46CA-8891-15C824314631}"/>
              </a:ext>
            </a:extLst>
          </p:cNvPr>
          <p:cNvSpPr txBox="1"/>
          <p:nvPr/>
        </p:nvSpPr>
        <p:spPr>
          <a:xfrm>
            <a:off x="7924800" y="0"/>
            <a:ext cx="4267200" cy="461665"/>
          </a:xfrm>
          <a:prstGeom prst="rect">
            <a:avLst/>
          </a:prstGeom>
          <a:noFill/>
          <a:ln>
            <a:noFill/>
          </a:ln>
        </p:spPr>
        <p:txBody>
          <a:bodyPr wrap="square" rtlCol="0">
            <a:spAutoFit/>
          </a:bodyPr>
          <a:lstStyle/>
          <a:p>
            <a:pPr algn="r"/>
            <a:r>
              <a:rPr kumimoji="1" lang="ja-JP" altLang="en-US" sz="1200" dirty="0">
                <a:latin typeface="BIZ UDPゴシック" panose="020B0400000000000000" pitchFamily="50" charset="-128"/>
                <a:ea typeface="BIZ UDPゴシック" panose="020B0400000000000000" pitchFamily="50" charset="-128"/>
              </a:rPr>
              <a:t>令和３年１０月６日</a:t>
            </a:r>
            <a:r>
              <a:rPr lang="ja-JP" altLang="en-US" sz="1200" dirty="0">
                <a:latin typeface="BIZ UDPゴシック" panose="020B0400000000000000" pitchFamily="50" charset="-128"/>
                <a:ea typeface="BIZ UDPゴシック" panose="020B0400000000000000" pitchFamily="50" charset="-128"/>
              </a:rPr>
              <a:t>　</a:t>
            </a:r>
            <a:r>
              <a:rPr lang="en-US" altLang="ja-JP" sz="1200" dirty="0">
                <a:latin typeface="BIZ UDPゴシック" panose="020B0400000000000000" pitchFamily="50" charset="-128"/>
                <a:ea typeface="BIZ UDPゴシック" panose="020B0400000000000000" pitchFamily="50" charset="-128"/>
              </a:rPr>
              <a:t>Bio-</a:t>
            </a:r>
            <a:r>
              <a:rPr lang="en-US" altLang="ja-JP" sz="1200" dirty="0" err="1">
                <a:latin typeface="BIZ UDPゴシック" panose="020B0400000000000000" pitchFamily="50" charset="-128"/>
                <a:ea typeface="BIZ UDPゴシック" panose="020B0400000000000000" pitchFamily="50" charset="-128"/>
              </a:rPr>
              <a:t>com.P</a:t>
            </a:r>
            <a:r>
              <a:rPr lang="ja-JP" altLang="en-US" sz="1200" dirty="0">
                <a:latin typeface="BIZ UDPゴシック" panose="020B0400000000000000" pitchFamily="50" charset="-128"/>
                <a:ea typeface="BIZ UDPゴシック" panose="020B0400000000000000" pitchFamily="50" charset="-128"/>
              </a:rPr>
              <a:t>分野　第３回シンポジウム</a:t>
            </a:r>
            <a:endParaRPr lang="en-US" altLang="ja-JP" sz="1200" dirty="0">
              <a:latin typeface="BIZ UDPゴシック" panose="020B0400000000000000" pitchFamily="50" charset="-128"/>
              <a:ea typeface="BIZ UDPゴシック" panose="020B0400000000000000" pitchFamily="50" charset="-128"/>
            </a:endParaRPr>
          </a:p>
          <a:p>
            <a:pPr algn="r"/>
            <a:r>
              <a:rPr kumimoji="1" lang="ja-JP" altLang="en-US" sz="1200" dirty="0">
                <a:latin typeface="BIZ UDPゴシック" panose="020B0400000000000000" pitchFamily="50" charset="-128"/>
                <a:ea typeface="BIZ UDPゴシック" panose="020B0400000000000000" pitchFamily="50" charset="-128"/>
              </a:rPr>
              <a:t>生活系バイオマスコミュニティプランニングの研究報告</a:t>
            </a:r>
          </a:p>
        </p:txBody>
      </p:sp>
    </p:spTree>
    <p:extLst>
      <p:ext uri="{BB962C8B-B14F-4D97-AF65-F5344CB8AC3E}">
        <p14:creationId xmlns:p14="http://schemas.microsoft.com/office/powerpoint/2010/main" val="13393674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A684A8-028E-4041-95A9-296DA92D22E4}"/>
              </a:ext>
            </a:extLst>
          </p:cNvPr>
          <p:cNvSpPr>
            <a:spLocks noGrp="1"/>
          </p:cNvSpPr>
          <p:nvPr>
            <p:ph type="title" idx="4294967295"/>
          </p:nvPr>
        </p:nvSpPr>
        <p:spPr>
          <a:xfrm>
            <a:off x="-1" y="121921"/>
            <a:ext cx="10800000" cy="521885"/>
          </a:xfrm>
        </p:spPr>
        <p:txBody>
          <a:bodyPr>
            <a:noAutofit/>
          </a:bodyPr>
          <a:lstStyle/>
          <a:p>
            <a:r>
              <a:rPr lang="ja-JP" altLang="en-US" dirty="0">
                <a:solidFill>
                  <a:schemeClr val="bg1"/>
                </a:solidFill>
              </a:rPr>
              <a:t>結果（ケース別　ＧＨＧ排出量の比較）</a:t>
            </a:r>
            <a:endParaRPr kumimoji="1" lang="ja-JP" altLang="en-US" dirty="0">
              <a:solidFill>
                <a:schemeClr val="bg1"/>
              </a:solidFill>
            </a:endParaRPr>
          </a:p>
        </p:txBody>
      </p:sp>
      <p:pic>
        <p:nvPicPr>
          <p:cNvPr id="4" name="図 3">
            <a:extLst>
              <a:ext uri="{FF2B5EF4-FFF2-40B4-BE49-F238E27FC236}">
                <a16:creationId xmlns:a16="http://schemas.microsoft.com/office/drawing/2014/main" id="{F21CA8E6-F87A-404D-830A-677E876A0B31}"/>
              </a:ext>
            </a:extLst>
          </p:cNvPr>
          <p:cNvPicPr>
            <a:picLocks noChangeAspect="1"/>
          </p:cNvPicPr>
          <p:nvPr/>
        </p:nvPicPr>
        <p:blipFill>
          <a:blip r:embed="rId2"/>
          <a:stretch>
            <a:fillRect/>
          </a:stretch>
        </p:blipFill>
        <p:spPr>
          <a:xfrm>
            <a:off x="43217" y="1264666"/>
            <a:ext cx="12105566" cy="4788000"/>
          </a:xfrm>
          <a:prstGeom prst="rect">
            <a:avLst/>
          </a:prstGeom>
        </p:spPr>
      </p:pic>
    </p:spTree>
    <p:extLst>
      <p:ext uri="{BB962C8B-B14F-4D97-AF65-F5344CB8AC3E}">
        <p14:creationId xmlns:p14="http://schemas.microsoft.com/office/powerpoint/2010/main" val="653016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A684A8-028E-4041-95A9-296DA92D22E4}"/>
              </a:ext>
            </a:extLst>
          </p:cNvPr>
          <p:cNvSpPr>
            <a:spLocks noGrp="1"/>
          </p:cNvSpPr>
          <p:nvPr>
            <p:ph type="title" idx="4294967295"/>
          </p:nvPr>
        </p:nvSpPr>
        <p:spPr>
          <a:xfrm>
            <a:off x="-1" y="121921"/>
            <a:ext cx="10800000" cy="521885"/>
          </a:xfrm>
        </p:spPr>
        <p:txBody>
          <a:bodyPr>
            <a:noAutofit/>
          </a:bodyPr>
          <a:lstStyle/>
          <a:p>
            <a:r>
              <a:rPr kumimoji="1" lang="ja-JP" altLang="en-US" dirty="0">
                <a:solidFill>
                  <a:schemeClr val="bg1"/>
                </a:solidFill>
              </a:rPr>
              <a:t>効果検証①（収集運搬費用）</a:t>
            </a:r>
          </a:p>
        </p:txBody>
      </p:sp>
      <p:pic>
        <p:nvPicPr>
          <p:cNvPr id="6" name="図 5">
            <a:extLst>
              <a:ext uri="{FF2B5EF4-FFF2-40B4-BE49-F238E27FC236}">
                <a16:creationId xmlns:a16="http://schemas.microsoft.com/office/drawing/2014/main" id="{F2D1D169-E5D6-4CEF-96F8-EFBC545FC5BD}"/>
              </a:ext>
            </a:extLst>
          </p:cNvPr>
          <p:cNvPicPr>
            <a:picLocks noChangeAspect="1"/>
          </p:cNvPicPr>
          <p:nvPr/>
        </p:nvPicPr>
        <p:blipFill>
          <a:blip r:embed="rId2"/>
          <a:stretch>
            <a:fillRect/>
          </a:stretch>
        </p:blipFill>
        <p:spPr>
          <a:xfrm>
            <a:off x="43217" y="1230800"/>
            <a:ext cx="12105566" cy="4788000"/>
          </a:xfrm>
          <a:prstGeom prst="rect">
            <a:avLst/>
          </a:prstGeom>
        </p:spPr>
      </p:pic>
      <p:pic>
        <p:nvPicPr>
          <p:cNvPr id="7" name="図 6">
            <a:extLst>
              <a:ext uri="{FF2B5EF4-FFF2-40B4-BE49-F238E27FC236}">
                <a16:creationId xmlns:a16="http://schemas.microsoft.com/office/drawing/2014/main" id="{C94E91A7-CF7B-43B1-BE32-1E76E6CEEDF7}"/>
              </a:ext>
            </a:extLst>
          </p:cNvPr>
          <p:cNvPicPr>
            <a:picLocks noChangeAspect="1"/>
          </p:cNvPicPr>
          <p:nvPr/>
        </p:nvPicPr>
        <p:blipFill>
          <a:blip r:embed="rId3"/>
          <a:stretch>
            <a:fillRect/>
          </a:stretch>
        </p:blipFill>
        <p:spPr>
          <a:xfrm>
            <a:off x="43217" y="1230800"/>
            <a:ext cx="12105566" cy="4788000"/>
          </a:xfrm>
          <a:prstGeom prst="rect">
            <a:avLst/>
          </a:prstGeom>
        </p:spPr>
      </p:pic>
    </p:spTree>
    <p:extLst>
      <p:ext uri="{BB962C8B-B14F-4D97-AF65-F5344CB8AC3E}">
        <p14:creationId xmlns:p14="http://schemas.microsoft.com/office/powerpoint/2010/main" val="3156658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A684A8-028E-4041-95A9-296DA92D22E4}"/>
              </a:ext>
            </a:extLst>
          </p:cNvPr>
          <p:cNvSpPr>
            <a:spLocks noGrp="1"/>
          </p:cNvSpPr>
          <p:nvPr>
            <p:ph type="title" idx="4294967295"/>
          </p:nvPr>
        </p:nvSpPr>
        <p:spPr>
          <a:xfrm>
            <a:off x="-1" y="121921"/>
            <a:ext cx="10800000" cy="521885"/>
          </a:xfrm>
        </p:spPr>
        <p:txBody>
          <a:bodyPr>
            <a:noAutofit/>
          </a:bodyPr>
          <a:lstStyle/>
          <a:p>
            <a:r>
              <a:rPr kumimoji="1" lang="ja-JP" altLang="en-US" dirty="0">
                <a:solidFill>
                  <a:schemeClr val="bg1"/>
                </a:solidFill>
              </a:rPr>
              <a:t>効果検証②（ＧＨＧ排出量）</a:t>
            </a:r>
          </a:p>
        </p:txBody>
      </p:sp>
      <p:pic>
        <p:nvPicPr>
          <p:cNvPr id="5" name="図 4">
            <a:extLst>
              <a:ext uri="{FF2B5EF4-FFF2-40B4-BE49-F238E27FC236}">
                <a16:creationId xmlns:a16="http://schemas.microsoft.com/office/drawing/2014/main" id="{37B372A8-0D4C-4F4C-8180-B243F27A0FEE}"/>
              </a:ext>
            </a:extLst>
          </p:cNvPr>
          <p:cNvPicPr>
            <a:picLocks noChangeAspect="1"/>
          </p:cNvPicPr>
          <p:nvPr/>
        </p:nvPicPr>
        <p:blipFill>
          <a:blip r:embed="rId2"/>
          <a:stretch>
            <a:fillRect/>
          </a:stretch>
        </p:blipFill>
        <p:spPr>
          <a:xfrm>
            <a:off x="43217" y="1220398"/>
            <a:ext cx="12105566" cy="4788000"/>
          </a:xfrm>
          <a:prstGeom prst="rect">
            <a:avLst/>
          </a:prstGeom>
        </p:spPr>
      </p:pic>
      <p:pic>
        <p:nvPicPr>
          <p:cNvPr id="4" name="図 3">
            <a:extLst>
              <a:ext uri="{FF2B5EF4-FFF2-40B4-BE49-F238E27FC236}">
                <a16:creationId xmlns:a16="http://schemas.microsoft.com/office/drawing/2014/main" id="{B6906E1D-8343-404F-AECB-4D6D891643E7}"/>
              </a:ext>
            </a:extLst>
          </p:cNvPr>
          <p:cNvPicPr>
            <a:picLocks noChangeAspect="1"/>
          </p:cNvPicPr>
          <p:nvPr/>
        </p:nvPicPr>
        <p:blipFill>
          <a:blip r:embed="rId3"/>
          <a:stretch>
            <a:fillRect/>
          </a:stretch>
        </p:blipFill>
        <p:spPr>
          <a:xfrm>
            <a:off x="43217" y="1220398"/>
            <a:ext cx="12105566" cy="4788000"/>
          </a:xfrm>
          <a:prstGeom prst="rect">
            <a:avLst/>
          </a:prstGeom>
        </p:spPr>
      </p:pic>
    </p:spTree>
    <p:extLst>
      <p:ext uri="{BB962C8B-B14F-4D97-AF65-F5344CB8AC3E}">
        <p14:creationId xmlns:p14="http://schemas.microsoft.com/office/powerpoint/2010/main" val="1096041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A684A8-028E-4041-95A9-296DA92D22E4}"/>
              </a:ext>
            </a:extLst>
          </p:cNvPr>
          <p:cNvSpPr>
            <a:spLocks noGrp="1"/>
          </p:cNvSpPr>
          <p:nvPr>
            <p:ph type="title" idx="4294967295"/>
          </p:nvPr>
        </p:nvSpPr>
        <p:spPr>
          <a:xfrm>
            <a:off x="-1" y="121921"/>
            <a:ext cx="10800000" cy="521885"/>
          </a:xfrm>
        </p:spPr>
        <p:txBody>
          <a:bodyPr>
            <a:noAutofit/>
          </a:bodyPr>
          <a:lstStyle/>
          <a:p>
            <a:r>
              <a:rPr kumimoji="1" lang="ja-JP" altLang="en-US" dirty="0">
                <a:solidFill>
                  <a:schemeClr val="bg1"/>
                </a:solidFill>
              </a:rPr>
              <a:t>まとめ</a:t>
            </a:r>
          </a:p>
        </p:txBody>
      </p:sp>
      <p:graphicFrame>
        <p:nvGraphicFramePr>
          <p:cNvPr id="5" name="表 5">
            <a:extLst>
              <a:ext uri="{FF2B5EF4-FFF2-40B4-BE49-F238E27FC236}">
                <a16:creationId xmlns:a16="http://schemas.microsoft.com/office/drawing/2014/main" id="{DB12CEF5-0D2B-4CA9-B638-0CF578FEC22A}"/>
              </a:ext>
            </a:extLst>
          </p:cNvPr>
          <p:cNvGraphicFramePr>
            <a:graphicFrameLocks noGrp="1"/>
          </p:cNvGraphicFramePr>
          <p:nvPr>
            <p:extLst>
              <p:ext uri="{D42A27DB-BD31-4B8C-83A1-F6EECF244321}">
                <p14:modId xmlns:p14="http://schemas.microsoft.com/office/powerpoint/2010/main" val="4037620143"/>
              </p:ext>
            </p:extLst>
          </p:nvPr>
        </p:nvGraphicFramePr>
        <p:xfrm>
          <a:off x="228596" y="929532"/>
          <a:ext cx="11760135" cy="4220640"/>
        </p:xfrm>
        <a:graphic>
          <a:graphicData uri="http://schemas.openxmlformats.org/drawingml/2006/table">
            <a:tbl>
              <a:tblPr firstRow="1" bandRow="1">
                <a:tableStyleId>{5C22544A-7EE6-4342-B048-85BDC9FD1C3A}</a:tableStyleId>
              </a:tblPr>
              <a:tblGrid>
                <a:gridCol w="2853271">
                  <a:extLst>
                    <a:ext uri="{9D8B030D-6E8A-4147-A177-3AD203B41FA5}">
                      <a16:colId xmlns:a16="http://schemas.microsoft.com/office/drawing/2014/main" val="714817584"/>
                    </a:ext>
                  </a:extLst>
                </a:gridCol>
                <a:gridCol w="1456266">
                  <a:extLst>
                    <a:ext uri="{9D8B030D-6E8A-4147-A177-3AD203B41FA5}">
                      <a16:colId xmlns:a16="http://schemas.microsoft.com/office/drawing/2014/main" val="15998184"/>
                    </a:ext>
                  </a:extLst>
                </a:gridCol>
                <a:gridCol w="7450598">
                  <a:extLst>
                    <a:ext uri="{9D8B030D-6E8A-4147-A177-3AD203B41FA5}">
                      <a16:colId xmlns:a16="http://schemas.microsoft.com/office/drawing/2014/main" val="3251539037"/>
                    </a:ext>
                  </a:extLst>
                </a:gridCol>
              </a:tblGrid>
              <a:tr h="370840">
                <a:tc>
                  <a:txBody>
                    <a:bodyPr/>
                    <a:lstStyle/>
                    <a:p>
                      <a:pPr algn="ctr"/>
                      <a:r>
                        <a:rPr kumimoji="1" lang="ja-JP" altLang="en-US" sz="3000" dirty="0"/>
                        <a:t>ケース</a:t>
                      </a:r>
                    </a:p>
                  </a:txBody>
                  <a:tcPr/>
                </a:tc>
                <a:tc gridSpan="2">
                  <a:txBody>
                    <a:bodyPr/>
                    <a:lstStyle/>
                    <a:p>
                      <a:pPr algn="ctr"/>
                      <a:r>
                        <a:rPr kumimoji="1" lang="ja-JP" altLang="en-US" sz="3000" dirty="0"/>
                        <a:t>まとめ</a:t>
                      </a:r>
                    </a:p>
                  </a:txBody>
                  <a:tcPr/>
                </a:tc>
                <a:tc hMerge="1">
                  <a:txBody>
                    <a:bodyPr/>
                    <a:lstStyle/>
                    <a:p>
                      <a:endParaRPr kumimoji="1" lang="ja-JP" altLang="en-US"/>
                    </a:p>
                  </a:txBody>
                  <a:tcPr/>
                </a:tc>
                <a:extLst>
                  <a:ext uri="{0D108BD9-81ED-4DB2-BD59-A6C34878D82A}">
                    <a16:rowId xmlns:a16="http://schemas.microsoft.com/office/drawing/2014/main" val="611012797"/>
                  </a:ext>
                </a:extLst>
              </a:tr>
              <a:tr h="612000">
                <a:tc rowSpan="2">
                  <a:txBody>
                    <a:bodyPr/>
                    <a:lstStyle/>
                    <a:p>
                      <a:r>
                        <a:rPr kumimoji="1" lang="ja-JP" altLang="en-US" sz="3000" dirty="0"/>
                        <a:t>②広域</a:t>
                      </a:r>
                    </a:p>
                  </a:txBody>
                  <a:tcPr anchor="ctr"/>
                </a:tc>
                <a:tc>
                  <a:txBody>
                    <a:bodyPr/>
                    <a:lstStyle/>
                    <a:p>
                      <a:r>
                        <a:rPr kumimoji="1" lang="ja-JP" altLang="en-US" sz="3000" dirty="0"/>
                        <a:t>コスト</a:t>
                      </a:r>
                      <a:endParaRPr kumimoji="1" lang="en-US" altLang="ja-JP" sz="3000" dirty="0"/>
                    </a:p>
                  </a:txBody>
                  <a:tcPr/>
                </a:tc>
                <a:tc>
                  <a:txBody>
                    <a:bodyPr/>
                    <a:lstStyle/>
                    <a:p>
                      <a:r>
                        <a:rPr kumimoji="1" lang="ja-JP" altLang="en-US" sz="3000" dirty="0"/>
                        <a:t>　一括回収による削減効果　大</a:t>
                      </a:r>
                    </a:p>
                  </a:txBody>
                  <a:tcPr/>
                </a:tc>
                <a:extLst>
                  <a:ext uri="{0D108BD9-81ED-4DB2-BD59-A6C34878D82A}">
                    <a16:rowId xmlns:a16="http://schemas.microsoft.com/office/drawing/2014/main" val="1703350761"/>
                  </a:ext>
                </a:extLst>
              </a:tr>
              <a:tr h="612000">
                <a:tc vMerge="1">
                  <a:txBody>
                    <a:bodyPr/>
                    <a:lstStyle/>
                    <a:p>
                      <a:endParaRPr kumimoji="1" lang="ja-JP" altLang="en-US"/>
                    </a:p>
                  </a:txBody>
                  <a:tcPr/>
                </a:tc>
                <a:tc>
                  <a:txBody>
                    <a:bodyPr/>
                    <a:lstStyle/>
                    <a:p>
                      <a:r>
                        <a:rPr kumimoji="1" lang="ja-JP" altLang="en-US" sz="3000" dirty="0"/>
                        <a:t>ＧＨＧ</a:t>
                      </a:r>
                    </a:p>
                  </a:txBody>
                  <a:tcPr/>
                </a:tc>
                <a:tc>
                  <a:txBody>
                    <a:bodyPr/>
                    <a:lstStyle/>
                    <a:p>
                      <a:r>
                        <a:rPr kumimoji="1" lang="ja-JP" altLang="en-US" sz="3000" dirty="0"/>
                        <a:t>　域外移動により排出量が増大</a:t>
                      </a:r>
                    </a:p>
                  </a:txBody>
                  <a:tcPr/>
                </a:tc>
                <a:extLst>
                  <a:ext uri="{0D108BD9-81ED-4DB2-BD59-A6C34878D82A}">
                    <a16:rowId xmlns:a16="http://schemas.microsoft.com/office/drawing/2014/main" val="2806279392"/>
                  </a:ext>
                </a:extLst>
              </a:tr>
              <a:tr h="612000">
                <a:tc rowSpan="2">
                  <a:txBody>
                    <a:bodyPr/>
                    <a:lstStyle/>
                    <a:p>
                      <a:r>
                        <a:rPr kumimoji="1" lang="ja-JP" altLang="en-US" sz="3000" dirty="0"/>
                        <a:t>③④生ごみ分別</a:t>
                      </a:r>
                      <a:endParaRPr kumimoji="1" lang="en-US" altLang="ja-JP" sz="3000" dirty="0"/>
                    </a:p>
                    <a:p>
                      <a:r>
                        <a:rPr kumimoji="1" lang="ja-JP" altLang="en-US" sz="3000" dirty="0"/>
                        <a:t>庁舎／下水連携</a:t>
                      </a:r>
                    </a:p>
                  </a:txBody>
                  <a:tcPr anchor="ctr"/>
                </a:tc>
                <a:tc>
                  <a:txBody>
                    <a:bodyPr/>
                    <a:lstStyle/>
                    <a:p>
                      <a:r>
                        <a:rPr kumimoji="1" lang="ja-JP" altLang="en-US" sz="3000" dirty="0"/>
                        <a:t>コスト</a:t>
                      </a:r>
                    </a:p>
                  </a:txBody>
                  <a:tcPr/>
                </a:tc>
                <a:tc>
                  <a:txBody>
                    <a:bodyPr/>
                    <a:lstStyle/>
                    <a:p>
                      <a:r>
                        <a:rPr kumimoji="1" lang="ja-JP" altLang="en-US" sz="3000" dirty="0"/>
                        <a:t>　生ごみ収集のため費用が増大</a:t>
                      </a:r>
                      <a:endParaRPr kumimoji="1" lang="en-US" altLang="ja-JP" sz="3000" dirty="0"/>
                    </a:p>
                  </a:txBody>
                  <a:tcPr/>
                </a:tc>
                <a:extLst>
                  <a:ext uri="{0D108BD9-81ED-4DB2-BD59-A6C34878D82A}">
                    <a16:rowId xmlns:a16="http://schemas.microsoft.com/office/drawing/2014/main" val="1292666898"/>
                  </a:ext>
                </a:extLst>
              </a:tr>
              <a:tr h="612000">
                <a:tc vMerge="1">
                  <a:txBody>
                    <a:bodyPr/>
                    <a:lstStyle/>
                    <a:p>
                      <a:endParaRPr kumimoji="1" lang="ja-JP" altLang="en-US"/>
                    </a:p>
                  </a:txBody>
                  <a:tcPr/>
                </a:tc>
                <a:tc>
                  <a:txBody>
                    <a:bodyPr/>
                    <a:lstStyle/>
                    <a:p>
                      <a:r>
                        <a:rPr kumimoji="1" lang="ja-JP" altLang="en-US" sz="3000" dirty="0"/>
                        <a:t>ＧＨＧ</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000" dirty="0"/>
                        <a:t>　域内処理による削減効果　大</a:t>
                      </a:r>
                    </a:p>
                  </a:txBody>
                  <a:tcPr/>
                </a:tc>
                <a:extLst>
                  <a:ext uri="{0D108BD9-81ED-4DB2-BD59-A6C34878D82A}">
                    <a16:rowId xmlns:a16="http://schemas.microsoft.com/office/drawing/2014/main" val="3224302814"/>
                  </a:ext>
                </a:extLst>
              </a:tr>
              <a:tr h="612000">
                <a:tc rowSpan="2">
                  <a:txBody>
                    <a:bodyPr/>
                    <a:lstStyle/>
                    <a:p>
                      <a:r>
                        <a:rPr kumimoji="1" lang="ja-JP" altLang="en-US" sz="3000" dirty="0"/>
                        <a:t>⑤機械選別</a:t>
                      </a:r>
                      <a:endParaRPr kumimoji="1" lang="en-US" altLang="ja-JP" sz="3000" dirty="0"/>
                    </a:p>
                    <a:p>
                      <a:r>
                        <a:rPr kumimoji="1" lang="ja-JP" altLang="en-US" sz="3000" dirty="0"/>
                        <a:t>　下水連携</a:t>
                      </a:r>
                    </a:p>
                  </a:txBody>
                  <a:tcPr anchor="ctr"/>
                </a:tc>
                <a:tc>
                  <a:txBody>
                    <a:bodyPr/>
                    <a:lstStyle/>
                    <a:p>
                      <a:r>
                        <a:rPr kumimoji="1" lang="ja-JP" altLang="en-US" sz="3000" dirty="0"/>
                        <a:t>コスト</a:t>
                      </a:r>
                    </a:p>
                  </a:txBody>
                  <a:tcPr/>
                </a:tc>
                <a:tc>
                  <a:txBody>
                    <a:bodyPr/>
                    <a:lstStyle/>
                    <a:p>
                      <a:r>
                        <a:rPr kumimoji="1" lang="ja-JP" altLang="en-US" sz="3000" dirty="0"/>
                        <a:t>　収集サイクルが現状と同等で変化なし</a:t>
                      </a:r>
                      <a:endParaRPr kumimoji="1" lang="en-US" altLang="ja-JP" sz="3000" dirty="0"/>
                    </a:p>
                  </a:txBody>
                  <a:tcPr/>
                </a:tc>
                <a:extLst>
                  <a:ext uri="{0D108BD9-81ED-4DB2-BD59-A6C34878D82A}">
                    <a16:rowId xmlns:a16="http://schemas.microsoft.com/office/drawing/2014/main" val="844946733"/>
                  </a:ext>
                </a:extLst>
              </a:tr>
              <a:tr h="612000">
                <a:tc vMerge="1">
                  <a:txBody>
                    <a:bodyPr/>
                    <a:lstStyle/>
                    <a:p>
                      <a:endParaRPr kumimoji="1" lang="ja-JP" altLang="en-US"/>
                    </a:p>
                  </a:txBody>
                  <a:tcPr/>
                </a:tc>
                <a:tc>
                  <a:txBody>
                    <a:bodyPr/>
                    <a:lstStyle/>
                    <a:p>
                      <a:r>
                        <a:rPr kumimoji="1" lang="ja-JP" altLang="en-US" sz="3000" dirty="0"/>
                        <a:t>ＧＨＧ</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000" dirty="0"/>
                        <a:t>　域内処理による削減効果　大</a:t>
                      </a:r>
                    </a:p>
                  </a:txBody>
                  <a:tcPr/>
                </a:tc>
                <a:extLst>
                  <a:ext uri="{0D108BD9-81ED-4DB2-BD59-A6C34878D82A}">
                    <a16:rowId xmlns:a16="http://schemas.microsoft.com/office/drawing/2014/main" val="2488131495"/>
                  </a:ext>
                </a:extLst>
              </a:tr>
            </a:tbl>
          </a:graphicData>
        </a:graphic>
      </p:graphicFrame>
      <p:sp>
        <p:nvSpPr>
          <p:cNvPr id="6" name="テキスト ボックス 5">
            <a:extLst>
              <a:ext uri="{FF2B5EF4-FFF2-40B4-BE49-F238E27FC236}">
                <a16:creationId xmlns:a16="http://schemas.microsoft.com/office/drawing/2014/main" id="{8292813A-FF02-4DC7-A836-5E054821383D}"/>
              </a:ext>
            </a:extLst>
          </p:cNvPr>
          <p:cNvSpPr txBox="1"/>
          <p:nvPr/>
        </p:nvSpPr>
        <p:spPr>
          <a:xfrm>
            <a:off x="228596" y="5302246"/>
            <a:ext cx="11760135" cy="1077218"/>
          </a:xfrm>
          <a:prstGeom prst="rect">
            <a:avLst/>
          </a:prstGeom>
          <a:solidFill>
            <a:schemeClr val="accent4">
              <a:lumMod val="40000"/>
              <a:lumOff val="60000"/>
            </a:schemeClr>
          </a:solidFill>
        </p:spPr>
        <p:txBody>
          <a:bodyPr wrap="square">
            <a:spAutoFit/>
          </a:bodyPr>
          <a:lstStyle/>
          <a:p>
            <a:r>
              <a:rPr lang="ja-JP" altLang="en-US" sz="3200" dirty="0"/>
              <a:t>収集サイクル効率化によるコストメリット、輸送距離の削減によるＧＨＧ排出削減効果を総合的に判断し方法を選択すべき</a:t>
            </a:r>
          </a:p>
        </p:txBody>
      </p:sp>
      <p:sp>
        <p:nvSpPr>
          <p:cNvPr id="3" name="二等辺三角形 2">
            <a:extLst>
              <a:ext uri="{FF2B5EF4-FFF2-40B4-BE49-F238E27FC236}">
                <a16:creationId xmlns:a16="http://schemas.microsoft.com/office/drawing/2014/main" id="{8228660B-B57D-4A30-9EED-D870A0C50F24}"/>
              </a:ext>
            </a:extLst>
          </p:cNvPr>
          <p:cNvSpPr/>
          <p:nvPr/>
        </p:nvSpPr>
        <p:spPr>
          <a:xfrm rot="10800000">
            <a:off x="4593350" y="4616446"/>
            <a:ext cx="2565400" cy="685800"/>
          </a:xfrm>
          <a:prstGeom prst="triangl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24866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A684A8-028E-4041-95A9-296DA92D22E4}"/>
              </a:ext>
            </a:extLst>
          </p:cNvPr>
          <p:cNvSpPr>
            <a:spLocks noGrp="1"/>
          </p:cNvSpPr>
          <p:nvPr>
            <p:ph type="title" idx="4294967295"/>
          </p:nvPr>
        </p:nvSpPr>
        <p:spPr>
          <a:xfrm>
            <a:off x="-1" y="121921"/>
            <a:ext cx="10800000" cy="521885"/>
          </a:xfrm>
        </p:spPr>
        <p:txBody>
          <a:bodyPr>
            <a:noAutofit/>
          </a:bodyPr>
          <a:lstStyle/>
          <a:p>
            <a:endParaRPr kumimoji="1" lang="ja-JP" altLang="en-US" dirty="0">
              <a:solidFill>
                <a:schemeClr val="bg1"/>
              </a:solidFill>
            </a:endParaRPr>
          </a:p>
        </p:txBody>
      </p:sp>
      <p:sp>
        <p:nvSpPr>
          <p:cNvPr id="6" name="テキスト ボックス 5">
            <a:extLst>
              <a:ext uri="{FF2B5EF4-FFF2-40B4-BE49-F238E27FC236}">
                <a16:creationId xmlns:a16="http://schemas.microsoft.com/office/drawing/2014/main" id="{8292813A-FF02-4DC7-A836-5E054821383D}"/>
              </a:ext>
            </a:extLst>
          </p:cNvPr>
          <p:cNvSpPr txBox="1"/>
          <p:nvPr/>
        </p:nvSpPr>
        <p:spPr>
          <a:xfrm>
            <a:off x="336000" y="2921169"/>
            <a:ext cx="11520000" cy="1015663"/>
          </a:xfrm>
          <a:prstGeom prst="rect">
            <a:avLst/>
          </a:prstGeom>
          <a:noFill/>
        </p:spPr>
        <p:txBody>
          <a:bodyPr wrap="square">
            <a:spAutoFit/>
          </a:bodyPr>
          <a:lstStyle/>
          <a:p>
            <a:r>
              <a:rPr lang="ja-JP" altLang="en-US" sz="6000" dirty="0"/>
              <a:t>ご視聴ありがとうございました。</a:t>
            </a:r>
            <a:endParaRPr lang="en-US" altLang="ja-JP" sz="6000" dirty="0"/>
          </a:p>
        </p:txBody>
      </p:sp>
      <p:sp>
        <p:nvSpPr>
          <p:cNvPr id="7" name="テキスト ボックス 6">
            <a:extLst>
              <a:ext uri="{FF2B5EF4-FFF2-40B4-BE49-F238E27FC236}">
                <a16:creationId xmlns:a16="http://schemas.microsoft.com/office/drawing/2014/main" id="{B359AD08-53D4-4A9D-B937-AB60D9967ECD}"/>
              </a:ext>
            </a:extLst>
          </p:cNvPr>
          <p:cNvSpPr txBox="1"/>
          <p:nvPr/>
        </p:nvSpPr>
        <p:spPr>
          <a:xfrm>
            <a:off x="336000" y="4786545"/>
            <a:ext cx="11520000" cy="1200329"/>
          </a:xfrm>
          <a:prstGeom prst="rect">
            <a:avLst/>
          </a:prstGeom>
          <a:noFill/>
        </p:spPr>
        <p:txBody>
          <a:bodyPr wrap="square">
            <a:spAutoFit/>
          </a:bodyPr>
          <a:lstStyle/>
          <a:p>
            <a:r>
              <a:rPr lang="ja-JP" altLang="en-US" sz="3600" dirty="0"/>
              <a:t>つづいて</a:t>
            </a:r>
            <a:r>
              <a:rPr lang="en-US" altLang="ja-JP" sz="3600" dirty="0"/>
              <a:t>『</a:t>
            </a:r>
            <a:r>
              <a:rPr lang="ja-JP" altLang="en-US" sz="3600" dirty="0"/>
              <a:t>処理班</a:t>
            </a:r>
            <a:r>
              <a:rPr lang="en-US" altLang="ja-JP" sz="3600" dirty="0"/>
              <a:t>』､『</a:t>
            </a:r>
            <a:r>
              <a:rPr lang="ja-JP" altLang="en-US" sz="3600" dirty="0"/>
              <a:t>利用価値班</a:t>
            </a:r>
            <a:r>
              <a:rPr lang="en-US" altLang="ja-JP" sz="3600" dirty="0"/>
              <a:t>』</a:t>
            </a:r>
            <a:r>
              <a:rPr lang="ja-JP" altLang="en-US" sz="3600" dirty="0"/>
              <a:t>の報告を</a:t>
            </a:r>
            <a:endParaRPr lang="en-US" altLang="ja-JP" sz="3600" dirty="0"/>
          </a:p>
          <a:p>
            <a:r>
              <a:rPr lang="ja-JP" altLang="en-US" sz="3600" dirty="0"/>
              <a:t>　　　　　　　　　　　　　　　　　ご視聴ください。</a:t>
            </a:r>
            <a:endParaRPr lang="en-US" altLang="ja-JP" sz="3600" dirty="0"/>
          </a:p>
        </p:txBody>
      </p:sp>
    </p:spTree>
    <p:extLst>
      <p:ext uri="{BB962C8B-B14F-4D97-AF65-F5344CB8AC3E}">
        <p14:creationId xmlns:p14="http://schemas.microsoft.com/office/powerpoint/2010/main" val="1105500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AE753F2A-E633-425B-8BE5-0B3492955D20}"/>
              </a:ext>
            </a:extLst>
          </p:cNvPr>
          <p:cNvSpPr>
            <a:spLocks noGrp="1"/>
          </p:cNvSpPr>
          <p:nvPr>
            <p:ph type="title"/>
          </p:nvPr>
        </p:nvSpPr>
        <p:spPr>
          <a:xfrm>
            <a:off x="3737810" y="2939474"/>
            <a:ext cx="5705253" cy="814380"/>
          </a:xfrm>
        </p:spPr>
        <p:txBody>
          <a:bodyPr>
            <a:normAutofit/>
          </a:bodyPr>
          <a:lstStyle/>
          <a:p>
            <a:pPr algn="ctr"/>
            <a:r>
              <a:rPr lang="en-US" altLang="ja-JP" sz="4800" b="1" dirty="0"/>
              <a:t>Appendix</a:t>
            </a:r>
            <a:endParaRPr lang="ja-JP" altLang="en-US" sz="4800" b="1" dirty="0"/>
          </a:p>
        </p:txBody>
      </p:sp>
    </p:spTree>
    <p:extLst>
      <p:ext uri="{BB962C8B-B14F-4D97-AF65-F5344CB8AC3E}">
        <p14:creationId xmlns:p14="http://schemas.microsoft.com/office/powerpoint/2010/main" val="23785947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A684A8-028E-4041-95A9-296DA92D22E4}"/>
              </a:ext>
            </a:extLst>
          </p:cNvPr>
          <p:cNvSpPr>
            <a:spLocks noGrp="1"/>
          </p:cNvSpPr>
          <p:nvPr>
            <p:ph type="title" idx="4294967295"/>
          </p:nvPr>
        </p:nvSpPr>
        <p:spPr>
          <a:xfrm>
            <a:off x="-1" y="121921"/>
            <a:ext cx="10800000" cy="521885"/>
          </a:xfrm>
        </p:spPr>
        <p:txBody>
          <a:bodyPr>
            <a:noAutofit/>
          </a:bodyPr>
          <a:lstStyle/>
          <a:p>
            <a:r>
              <a:rPr kumimoji="1" lang="ja-JP" altLang="en-US" dirty="0">
                <a:solidFill>
                  <a:schemeClr val="bg1"/>
                </a:solidFill>
              </a:rPr>
              <a:t>計算条件</a:t>
            </a:r>
          </a:p>
        </p:txBody>
      </p:sp>
      <p:sp>
        <p:nvSpPr>
          <p:cNvPr id="4" name="テキスト ボックス 3">
            <a:extLst>
              <a:ext uri="{FF2B5EF4-FFF2-40B4-BE49-F238E27FC236}">
                <a16:creationId xmlns:a16="http://schemas.microsoft.com/office/drawing/2014/main" id="{52948831-6548-4119-9E07-A2B52D520F62}"/>
              </a:ext>
            </a:extLst>
          </p:cNvPr>
          <p:cNvSpPr txBox="1"/>
          <p:nvPr/>
        </p:nvSpPr>
        <p:spPr>
          <a:xfrm>
            <a:off x="733410" y="4831578"/>
            <a:ext cx="8477839" cy="454025"/>
          </a:xfrm>
          <a:prstGeom prst="rect">
            <a:avLst/>
          </a:prstGeom>
          <a:noFill/>
          <a:ln w="6350">
            <a:noFill/>
          </a:ln>
        </p:spPr>
        <p:txBody>
          <a:bodyPr rot="0" spcFirstLastPara="0" vert="horz" wrap="square" lIns="0" tIns="0" rIns="0" bIns="0" numCol="1" spcCol="0" rtlCol="0" fromWordArt="0" anchor="ctr" anchorCtr="0" forceAA="0" compatLnSpc="1">
            <a:prstTxWarp prst="textNoShape">
              <a:avLst/>
            </a:prstTxWarp>
            <a:noAutofit/>
          </a:bodyPr>
          <a:lstStyle/>
          <a:p>
            <a:r>
              <a:rPr lang="ja-JP" altLang="en-US" kern="100" dirty="0">
                <a:effectLst/>
                <a:latin typeface="+mn-ea"/>
                <a:cs typeface="Times New Roman" panose="02020603050405020304" pitchFamily="18" charset="0"/>
              </a:rPr>
              <a:t>Ａ町へのヒアリング結果に</a:t>
            </a:r>
            <a:r>
              <a:rPr lang="ja-JP" altLang="en-US" sz="2000" kern="100" dirty="0">
                <a:effectLst/>
                <a:latin typeface="+mn-ea"/>
                <a:cs typeface="Times New Roman" panose="02020603050405020304" pitchFamily="18" charset="0"/>
              </a:rPr>
              <a:t>基づく</a:t>
            </a:r>
            <a:endParaRPr lang="ja-JP" sz="2000" kern="100" dirty="0">
              <a:effectLst/>
              <a:latin typeface="+mn-ea"/>
              <a:cs typeface="Times New Roman" panose="02020603050405020304" pitchFamily="18" charset="0"/>
            </a:endParaRPr>
          </a:p>
        </p:txBody>
      </p:sp>
      <p:graphicFrame>
        <p:nvGraphicFramePr>
          <p:cNvPr id="5" name="表 4">
            <a:extLst>
              <a:ext uri="{FF2B5EF4-FFF2-40B4-BE49-F238E27FC236}">
                <a16:creationId xmlns:a16="http://schemas.microsoft.com/office/drawing/2014/main" id="{20E90CBD-0EA3-4F8C-8851-A4281711C000}"/>
              </a:ext>
            </a:extLst>
          </p:cNvPr>
          <p:cNvGraphicFramePr>
            <a:graphicFrameLocks noGrp="1"/>
          </p:cNvGraphicFramePr>
          <p:nvPr/>
        </p:nvGraphicFramePr>
        <p:xfrm>
          <a:off x="665479" y="1270361"/>
          <a:ext cx="10646955" cy="4747260"/>
        </p:xfrm>
        <a:graphic>
          <a:graphicData uri="http://schemas.openxmlformats.org/drawingml/2006/table">
            <a:tbl>
              <a:tblPr firstRow="1" firstCol="1">
                <a:tableStyleId>{5C22544A-7EE6-4342-B048-85BDC9FD1C3A}</a:tableStyleId>
              </a:tblPr>
              <a:tblGrid>
                <a:gridCol w="3558178">
                  <a:extLst>
                    <a:ext uri="{9D8B030D-6E8A-4147-A177-3AD203B41FA5}">
                      <a16:colId xmlns:a16="http://schemas.microsoft.com/office/drawing/2014/main" val="1686024307"/>
                    </a:ext>
                  </a:extLst>
                </a:gridCol>
                <a:gridCol w="7088777">
                  <a:extLst>
                    <a:ext uri="{9D8B030D-6E8A-4147-A177-3AD203B41FA5}">
                      <a16:colId xmlns:a16="http://schemas.microsoft.com/office/drawing/2014/main" val="340827321"/>
                    </a:ext>
                  </a:extLst>
                </a:gridCol>
              </a:tblGrid>
              <a:tr h="318135">
                <a:tc>
                  <a:txBody>
                    <a:bodyPr/>
                    <a:lstStyle/>
                    <a:p>
                      <a:pPr algn="ctr" fontAlgn="ctr"/>
                      <a:r>
                        <a:rPr lang="ja-JP" altLang="en-US" sz="2800" u="none" strike="noStrike" dirty="0">
                          <a:effectLst/>
                        </a:rPr>
                        <a:t>項目</a:t>
                      </a:r>
                      <a:endPar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ctr" fontAlgn="ctr"/>
                      <a:r>
                        <a:rPr lang="ja-JP" altLang="en-US" sz="2800" u="none" strike="noStrike">
                          <a:effectLst/>
                        </a:rPr>
                        <a:t>条件</a:t>
                      </a:r>
                      <a:endParaRPr lang="ja-JP" altLang="en-US" sz="28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extLst>
                  <a:ext uri="{0D108BD9-81ED-4DB2-BD59-A6C34878D82A}">
                    <a16:rowId xmlns:a16="http://schemas.microsoft.com/office/drawing/2014/main" val="3333263417"/>
                  </a:ext>
                </a:extLst>
              </a:tr>
              <a:tr h="318135">
                <a:tc>
                  <a:txBody>
                    <a:bodyPr/>
                    <a:lstStyle/>
                    <a:p>
                      <a:pPr algn="l" fontAlgn="ctr"/>
                      <a:r>
                        <a:rPr lang="ja-JP" altLang="en-US" sz="2800" u="none" strike="noStrike" dirty="0">
                          <a:effectLst/>
                        </a:rPr>
                        <a:t>作業班</a:t>
                      </a:r>
                      <a:endPar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l" fontAlgn="ctr"/>
                      <a:r>
                        <a:rPr lang="ja-JP" altLang="en-US" sz="2800" u="none" strike="noStrike" dirty="0">
                          <a:effectLst/>
                        </a:rPr>
                        <a:t>運転手</a:t>
                      </a:r>
                      <a:r>
                        <a:rPr lang="en-US" altLang="ja-JP" sz="2800" u="none" strike="noStrike" dirty="0">
                          <a:effectLst/>
                        </a:rPr>
                        <a:t>1</a:t>
                      </a:r>
                      <a:r>
                        <a:rPr lang="ja-JP" altLang="en-US" sz="2800" u="none" strike="noStrike" dirty="0">
                          <a:effectLst/>
                        </a:rPr>
                        <a:t>名、作業員</a:t>
                      </a:r>
                      <a:r>
                        <a:rPr lang="en-US" altLang="ja-JP" sz="2800" u="none" strike="noStrike" dirty="0">
                          <a:effectLst/>
                        </a:rPr>
                        <a:t>1</a:t>
                      </a:r>
                      <a:r>
                        <a:rPr lang="ja-JP" altLang="en-US" sz="2800" u="none" strike="noStrike" dirty="0">
                          <a:effectLst/>
                        </a:rPr>
                        <a:t>名</a:t>
                      </a:r>
                      <a:endParaRPr lang="en-US" altLang="ja-JP" sz="2800" u="none" strike="noStrike" dirty="0">
                        <a:effectLst/>
                      </a:endParaRPr>
                    </a:p>
                    <a:p>
                      <a:pPr algn="l" fontAlgn="ctr"/>
                      <a:endParaRPr lang="en-US" altLang="ja-JP" sz="2800" u="none" strike="noStrike" dirty="0">
                        <a:effectLst/>
                      </a:endParaRPr>
                    </a:p>
                  </a:txBody>
                  <a:tcPr marL="114300" marR="7620" marT="7620" marB="0" anchor="ctr"/>
                </a:tc>
                <a:extLst>
                  <a:ext uri="{0D108BD9-81ED-4DB2-BD59-A6C34878D82A}">
                    <a16:rowId xmlns:a16="http://schemas.microsoft.com/office/drawing/2014/main" val="2602534468"/>
                  </a:ext>
                </a:extLst>
              </a:tr>
              <a:tr h="318135">
                <a:tc>
                  <a:txBody>
                    <a:bodyPr/>
                    <a:lstStyle/>
                    <a:p>
                      <a:pPr algn="l" fontAlgn="ctr"/>
                      <a:r>
                        <a:rPr lang="ja-JP" altLang="en-US" sz="2800" u="none" strike="noStrike" dirty="0">
                          <a:effectLst/>
                        </a:rPr>
                        <a:t>単価</a:t>
                      </a:r>
                      <a:endPar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l" fontAlgn="ctr"/>
                      <a:r>
                        <a:rPr lang="ja-JP" altLang="en-US" sz="2800" u="none" strike="noStrike" dirty="0">
                          <a:effectLst/>
                        </a:rPr>
                        <a:t>運転手：</a:t>
                      </a:r>
                      <a:r>
                        <a:rPr lang="en-US" altLang="zh-TW" sz="2800" u="none" strike="noStrike" dirty="0">
                          <a:effectLst/>
                        </a:rPr>
                        <a:t>17,600</a:t>
                      </a:r>
                      <a:r>
                        <a:rPr lang="ja-JP" altLang="en-US" sz="2800" u="none" strike="noStrike" dirty="0">
                          <a:effectLst/>
                        </a:rPr>
                        <a:t>円、軽作業員：</a:t>
                      </a:r>
                      <a:r>
                        <a:rPr lang="en-US" altLang="zh-TW" sz="2800" u="none" strike="noStrike" dirty="0">
                          <a:effectLst/>
                        </a:rPr>
                        <a:t>14,400</a:t>
                      </a:r>
                      <a:r>
                        <a:rPr lang="ja-JP" altLang="en-US" sz="2800" u="none" strike="noStrike" dirty="0">
                          <a:effectLst/>
                        </a:rPr>
                        <a:t>円</a:t>
                      </a:r>
                      <a:endParaRPr lang="en-US" altLang="ja-JP" sz="2800" u="none" strike="noStrike" dirty="0">
                        <a:effectLst/>
                      </a:endParaRPr>
                    </a:p>
                    <a:p>
                      <a:pPr algn="l" fontAlgn="ctr"/>
                      <a:endParaRPr lang="en-US" altLang="zh-TW"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endParaRPr lang="zh-TW" altLang="en-US" sz="2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14300" marR="7620" marT="7620" marB="0" anchor="ctr"/>
                </a:tc>
                <a:extLst>
                  <a:ext uri="{0D108BD9-81ED-4DB2-BD59-A6C34878D82A}">
                    <a16:rowId xmlns:a16="http://schemas.microsoft.com/office/drawing/2014/main" val="775015613"/>
                  </a:ext>
                </a:extLst>
              </a:tr>
              <a:tr h="318135">
                <a:tc>
                  <a:txBody>
                    <a:bodyPr/>
                    <a:lstStyle/>
                    <a:p>
                      <a:pPr algn="l" fontAlgn="ctr"/>
                      <a:r>
                        <a:rPr lang="ja-JP" altLang="en-US" sz="2800" u="none" strike="noStrike" dirty="0">
                          <a:effectLst/>
                        </a:rPr>
                        <a:t>ステーション配置</a:t>
                      </a:r>
                      <a:endPar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l" fontAlgn="ctr"/>
                      <a:r>
                        <a:rPr lang="en-US" altLang="ja-JP" sz="2800" u="none" strike="noStrike" dirty="0">
                          <a:effectLst/>
                        </a:rPr>
                        <a:t>5</a:t>
                      </a:r>
                      <a:r>
                        <a:rPr lang="ja-JP" altLang="en-US" sz="2800" u="none" strike="noStrike" dirty="0">
                          <a:effectLst/>
                        </a:rPr>
                        <a:t>～</a:t>
                      </a:r>
                      <a:r>
                        <a:rPr lang="en-US" altLang="ja-JP" sz="2800" u="none" strike="noStrike" dirty="0">
                          <a:effectLst/>
                        </a:rPr>
                        <a:t>10</a:t>
                      </a:r>
                      <a:r>
                        <a:rPr lang="ja-JP" altLang="en-US" sz="2800" u="none" strike="noStrike" dirty="0">
                          <a:effectLst/>
                        </a:rPr>
                        <a:t>軒あたりに１ステーションを配置</a:t>
                      </a:r>
                      <a:endPar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14300" marR="7620" marT="7620" marB="0" anchor="ctr"/>
                </a:tc>
                <a:extLst>
                  <a:ext uri="{0D108BD9-81ED-4DB2-BD59-A6C34878D82A}">
                    <a16:rowId xmlns:a16="http://schemas.microsoft.com/office/drawing/2014/main" val="1918336025"/>
                  </a:ext>
                </a:extLst>
              </a:tr>
              <a:tr h="318135">
                <a:tc>
                  <a:txBody>
                    <a:bodyPr/>
                    <a:lstStyle/>
                    <a:p>
                      <a:pPr algn="l" fontAlgn="ctr"/>
                      <a:r>
                        <a:rPr lang="ja-JP" altLang="en-US" sz="2800" u="none" strike="noStrike" dirty="0">
                          <a:effectLst/>
                        </a:rPr>
                        <a:t>体制</a:t>
                      </a:r>
                      <a:endPar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l" fontAlgn="ctr"/>
                      <a:r>
                        <a:rPr lang="ja-JP" altLang="en-US" sz="2800" u="none" strike="noStrike" dirty="0">
                          <a:effectLst/>
                        </a:rPr>
                        <a:t>パッカー車</a:t>
                      </a:r>
                      <a:r>
                        <a:rPr lang="en-US" altLang="ja-JP" sz="2800" u="none" strike="noStrike" dirty="0">
                          <a:effectLst/>
                        </a:rPr>
                        <a:t>5</a:t>
                      </a:r>
                      <a:r>
                        <a:rPr lang="ja-JP" altLang="en-US" sz="2800" u="none" strike="noStrike" dirty="0">
                          <a:effectLst/>
                        </a:rPr>
                        <a:t>台体制（</a:t>
                      </a:r>
                      <a:r>
                        <a:rPr lang="en-US" altLang="ja-JP" sz="2800" u="none" strike="noStrike" dirty="0">
                          <a:effectLst/>
                        </a:rPr>
                        <a:t>2</a:t>
                      </a:r>
                      <a:r>
                        <a:rPr lang="ja-JP" altLang="en-US" sz="2800" u="none" strike="noStrike" dirty="0">
                          <a:effectLst/>
                        </a:rPr>
                        <a:t>名）、</a:t>
                      </a:r>
                      <a:r>
                        <a:rPr lang="en-US" altLang="ja-JP" sz="2800" u="none" strike="noStrike" dirty="0">
                          <a:effectLst/>
                        </a:rPr>
                        <a:t>5</a:t>
                      </a:r>
                      <a:r>
                        <a:rPr lang="ja-JP" altLang="en-US" sz="2800" u="none" strike="noStrike" dirty="0">
                          <a:effectLst/>
                        </a:rPr>
                        <a:t>日</a:t>
                      </a:r>
                      <a:r>
                        <a:rPr lang="en-US" altLang="ja-JP" sz="2800" u="none" strike="noStrike" dirty="0">
                          <a:effectLst/>
                        </a:rPr>
                        <a:t>/</a:t>
                      </a:r>
                      <a:r>
                        <a:rPr lang="ja-JP" altLang="en-US" sz="2800" u="none" strike="noStrike" dirty="0">
                          <a:effectLst/>
                        </a:rPr>
                        <a:t>週　運行</a:t>
                      </a:r>
                      <a:endParaRPr lang="en-US" altLang="ja-JP" sz="2800" u="none" strike="noStrike" dirty="0">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2800" u="none" strike="noStrike" dirty="0">
                          <a:effectLst/>
                        </a:rPr>
                        <a:t>5</a:t>
                      </a:r>
                      <a:r>
                        <a:rPr lang="ja-JP" altLang="en-US" sz="2800" u="none" strike="noStrike" dirty="0">
                          <a:effectLst/>
                        </a:rPr>
                        <a:t>台の内訳（</a:t>
                      </a:r>
                      <a:r>
                        <a:rPr lang="en-US" altLang="ja-JP" sz="2800" u="none" strike="noStrike" dirty="0">
                          <a:effectLst/>
                        </a:rPr>
                        <a:t>4</a:t>
                      </a:r>
                      <a:r>
                        <a:rPr lang="ja-JP" altLang="en-US" sz="2800" u="none" strike="noStrike" dirty="0">
                          <a:effectLst/>
                        </a:rPr>
                        <a:t>ﾄﾝ</a:t>
                      </a:r>
                      <a:r>
                        <a:rPr lang="en-US" altLang="ja-JP" sz="2800" u="none" strike="noStrike" dirty="0">
                          <a:effectLst/>
                        </a:rPr>
                        <a:t>×3</a:t>
                      </a:r>
                      <a:r>
                        <a:rPr lang="ja-JP" altLang="en-US" sz="2800" u="none" strike="noStrike" dirty="0">
                          <a:effectLst/>
                        </a:rPr>
                        <a:t>台、</a:t>
                      </a:r>
                      <a:r>
                        <a:rPr lang="en-US" altLang="ja-JP" sz="2800" u="none" strike="noStrike" dirty="0">
                          <a:effectLst/>
                        </a:rPr>
                        <a:t>2</a:t>
                      </a:r>
                      <a:r>
                        <a:rPr lang="ja-JP" altLang="en-US" sz="2800" u="none" strike="noStrike" dirty="0">
                          <a:effectLst/>
                        </a:rPr>
                        <a:t>ﾄﾝ</a:t>
                      </a:r>
                      <a:r>
                        <a:rPr lang="en-US" altLang="ja-JP" sz="2800" u="none" strike="noStrike" dirty="0">
                          <a:effectLst/>
                        </a:rPr>
                        <a:t>×2</a:t>
                      </a:r>
                      <a:r>
                        <a:rPr lang="ja-JP" altLang="en-US" sz="2800" u="none" strike="noStrike" dirty="0">
                          <a:effectLst/>
                        </a:rPr>
                        <a:t>台）</a:t>
                      </a:r>
                      <a:endPar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14300" marR="7620" marT="7620" marB="0" anchor="ctr"/>
                </a:tc>
                <a:extLst>
                  <a:ext uri="{0D108BD9-81ED-4DB2-BD59-A6C34878D82A}">
                    <a16:rowId xmlns:a16="http://schemas.microsoft.com/office/drawing/2014/main" val="2263922115"/>
                  </a:ext>
                </a:extLst>
              </a:tr>
              <a:tr h="318135">
                <a:tc>
                  <a:txBody>
                    <a:bodyPr/>
                    <a:lstStyle/>
                    <a:p>
                      <a:pPr algn="l" fontAlgn="ctr"/>
                      <a:r>
                        <a:rPr lang="ja-JP" altLang="en-US" sz="2800" u="none" strike="noStrike" dirty="0">
                          <a:effectLst/>
                        </a:rPr>
                        <a:t>諸経費</a:t>
                      </a:r>
                      <a:endPar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l" fontAlgn="ctr"/>
                      <a:r>
                        <a:rPr lang="en-US" altLang="ja-JP" sz="2800" u="none" strike="noStrike" dirty="0">
                          <a:effectLst/>
                        </a:rPr>
                        <a:t>15%</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14300" marR="7620" marT="7620" marB="0" anchor="ctr"/>
                </a:tc>
                <a:extLst>
                  <a:ext uri="{0D108BD9-81ED-4DB2-BD59-A6C34878D82A}">
                    <a16:rowId xmlns:a16="http://schemas.microsoft.com/office/drawing/2014/main" val="2009195071"/>
                  </a:ext>
                </a:extLst>
              </a:tr>
              <a:tr h="318135">
                <a:tc>
                  <a:txBody>
                    <a:bodyPr/>
                    <a:lstStyle/>
                    <a:p>
                      <a:pPr algn="l" fontAlgn="ctr"/>
                      <a:r>
                        <a:rPr lang="ja-JP" altLang="en-US" sz="2800" u="none" strike="noStrike" dirty="0">
                          <a:effectLst/>
                        </a:rPr>
                        <a:t>搬入回転数</a:t>
                      </a:r>
                      <a:endPar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l" fontAlgn="ctr"/>
                      <a:r>
                        <a:rPr lang="en-US" altLang="ja-JP" sz="2800" u="none" strike="noStrike" dirty="0">
                          <a:effectLst/>
                        </a:rPr>
                        <a:t>2</a:t>
                      </a:r>
                      <a:r>
                        <a:rPr lang="ja-JP" altLang="en-US" sz="2800" u="none" strike="noStrike" dirty="0">
                          <a:effectLst/>
                        </a:rPr>
                        <a:t>回</a:t>
                      </a:r>
                      <a:r>
                        <a:rPr lang="en-US" altLang="ja-JP" sz="2800" u="none" strike="noStrike" dirty="0">
                          <a:effectLst/>
                        </a:rPr>
                        <a:t>/</a:t>
                      </a:r>
                      <a:r>
                        <a:rPr lang="ja-JP" altLang="en-US" sz="2800" u="none" strike="noStrike" dirty="0">
                          <a:effectLst/>
                        </a:rPr>
                        <a:t>日</a:t>
                      </a:r>
                      <a:endPar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14300" marR="7620" marT="7620" marB="0" anchor="ctr"/>
                </a:tc>
                <a:extLst>
                  <a:ext uri="{0D108BD9-81ED-4DB2-BD59-A6C34878D82A}">
                    <a16:rowId xmlns:a16="http://schemas.microsoft.com/office/drawing/2014/main" val="1610332745"/>
                  </a:ext>
                </a:extLst>
              </a:tr>
            </a:tbl>
          </a:graphicData>
        </a:graphic>
      </p:graphicFrame>
    </p:spTree>
    <p:extLst>
      <p:ext uri="{BB962C8B-B14F-4D97-AF65-F5344CB8AC3E}">
        <p14:creationId xmlns:p14="http://schemas.microsoft.com/office/powerpoint/2010/main" val="7139591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A684A8-028E-4041-95A9-296DA92D22E4}"/>
              </a:ext>
            </a:extLst>
          </p:cNvPr>
          <p:cNvSpPr>
            <a:spLocks noGrp="1"/>
          </p:cNvSpPr>
          <p:nvPr>
            <p:ph type="title" idx="4294967295"/>
          </p:nvPr>
        </p:nvSpPr>
        <p:spPr>
          <a:xfrm>
            <a:off x="-1" y="121921"/>
            <a:ext cx="10800000" cy="521885"/>
          </a:xfrm>
        </p:spPr>
        <p:txBody>
          <a:bodyPr>
            <a:noAutofit/>
          </a:bodyPr>
          <a:lstStyle/>
          <a:p>
            <a:r>
              <a:rPr lang="ja-JP" altLang="en-US" dirty="0">
                <a:solidFill>
                  <a:schemeClr val="bg1"/>
                </a:solidFill>
              </a:rPr>
              <a:t>賦存量推計メモ</a:t>
            </a:r>
            <a:endParaRPr kumimoji="1" lang="ja-JP" altLang="en-US" dirty="0">
              <a:solidFill>
                <a:schemeClr val="bg1"/>
              </a:solidFill>
            </a:endParaRPr>
          </a:p>
        </p:txBody>
      </p:sp>
      <p:sp>
        <p:nvSpPr>
          <p:cNvPr id="4" name="テキスト ボックス 3">
            <a:extLst>
              <a:ext uri="{FF2B5EF4-FFF2-40B4-BE49-F238E27FC236}">
                <a16:creationId xmlns:a16="http://schemas.microsoft.com/office/drawing/2014/main" id="{52948831-6548-4119-9E07-A2B52D520F62}"/>
              </a:ext>
            </a:extLst>
          </p:cNvPr>
          <p:cNvSpPr txBox="1"/>
          <p:nvPr/>
        </p:nvSpPr>
        <p:spPr>
          <a:xfrm>
            <a:off x="352411" y="826264"/>
            <a:ext cx="11753450" cy="2297355"/>
          </a:xfrm>
          <a:prstGeom prst="rect">
            <a:avLst/>
          </a:prstGeom>
          <a:noFill/>
          <a:ln w="6350">
            <a:noFill/>
          </a:ln>
        </p:spPr>
        <p:txBody>
          <a:bodyPr rot="0" spcFirstLastPara="0" vert="horz" wrap="square" lIns="0" tIns="0" rIns="0" bIns="0" numCol="1" spcCol="0" rtlCol="0" fromWordArt="0" anchor="t" anchorCtr="0" forceAA="0" compatLnSpc="1">
            <a:prstTxWarp prst="textNoShape">
              <a:avLst/>
            </a:prstTxWarp>
            <a:noAutofit/>
          </a:bodyPr>
          <a:lstStyle/>
          <a:p>
            <a:r>
              <a:rPr lang="ja-JP" altLang="en-US" sz="2000" kern="100" dirty="0">
                <a:effectLst/>
                <a:latin typeface="+mn-ea"/>
                <a:cs typeface="Times New Roman" panose="02020603050405020304" pitchFamily="18" charset="0"/>
              </a:rPr>
              <a:t>人口推計は、二次傾向線を活用</a:t>
            </a:r>
            <a:r>
              <a:rPr lang="en-US" altLang="ja-JP" sz="2000" kern="100" dirty="0">
                <a:effectLst/>
                <a:latin typeface="+mn-ea"/>
                <a:cs typeface="Times New Roman" panose="02020603050405020304" pitchFamily="18" charset="0"/>
              </a:rPr>
              <a:t>H30</a:t>
            </a:r>
            <a:r>
              <a:rPr lang="ja-JP" altLang="en-US" sz="2000" kern="100" dirty="0">
                <a:effectLst/>
                <a:latin typeface="+mn-ea"/>
                <a:cs typeface="Times New Roman" panose="02020603050405020304" pitchFamily="18" charset="0"/>
              </a:rPr>
              <a:t>：予測</a:t>
            </a:r>
            <a:r>
              <a:rPr lang="en-US" altLang="ja-JP" sz="2000" kern="100" dirty="0">
                <a:effectLst/>
                <a:latin typeface="+mn-ea"/>
                <a:cs typeface="Times New Roman" panose="02020603050405020304" pitchFamily="18" charset="0"/>
              </a:rPr>
              <a:t>16,109</a:t>
            </a:r>
            <a:r>
              <a:rPr lang="ja-JP" altLang="en-US" sz="2000" kern="100" dirty="0">
                <a:effectLst/>
                <a:latin typeface="+mn-ea"/>
                <a:cs typeface="Times New Roman" panose="02020603050405020304" pitchFamily="18" charset="0"/>
              </a:rPr>
              <a:t>人（実績値は</a:t>
            </a:r>
            <a:r>
              <a:rPr lang="en-US" altLang="ja-JP" sz="2000" kern="100" dirty="0">
                <a:effectLst/>
                <a:latin typeface="+mn-ea"/>
                <a:cs typeface="Times New Roman" panose="02020603050405020304" pitchFamily="18" charset="0"/>
              </a:rPr>
              <a:t>16,152</a:t>
            </a:r>
            <a:r>
              <a:rPr lang="ja-JP" altLang="en-US" sz="2000" kern="100" dirty="0">
                <a:effectLst/>
                <a:latin typeface="+mn-ea"/>
                <a:cs typeface="Times New Roman" panose="02020603050405020304" pitchFamily="18" charset="0"/>
              </a:rPr>
              <a:t>人）、</a:t>
            </a:r>
            <a:r>
              <a:rPr lang="en-US" altLang="ja-JP" sz="2000" kern="100" dirty="0">
                <a:effectLst/>
                <a:latin typeface="+mn-ea"/>
                <a:cs typeface="Times New Roman" panose="02020603050405020304" pitchFamily="18" charset="0"/>
              </a:rPr>
              <a:t>R15</a:t>
            </a:r>
            <a:r>
              <a:rPr lang="ja-JP" altLang="en-US" sz="2000" kern="100" dirty="0">
                <a:effectLst/>
                <a:latin typeface="+mn-ea"/>
                <a:cs typeface="Times New Roman" panose="02020603050405020304" pitchFamily="18" charset="0"/>
              </a:rPr>
              <a:t>予測</a:t>
            </a:r>
            <a:r>
              <a:rPr lang="en-US" altLang="ja-JP" sz="2000" kern="100" dirty="0">
                <a:effectLst/>
                <a:latin typeface="+mn-ea"/>
                <a:cs typeface="Times New Roman" panose="02020603050405020304" pitchFamily="18" charset="0"/>
              </a:rPr>
              <a:t>10,283</a:t>
            </a:r>
            <a:r>
              <a:rPr lang="ja-JP" altLang="en-US" sz="2000" kern="100" dirty="0">
                <a:effectLst/>
                <a:latin typeface="+mn-ea"/>
                <a:cs typeface="Times New Roman" panose="02020603050405020304" pitchFamily="18" charset="0"/>
              </a:rPr>
              <a:t>人（ビジョン</a:t>
            </a:r>
            <a:r>
              <a:rPr lang="en-US" altLang="ja-JP" sz="2000" kern="100" dirty="0">
                <a:effectLst/>
                <a:latin typeface="+mn-ea"/>
                <a:cs typeface="Times New Roman" panose="02020603050405020304" pitchFamily="18" charset="0"/>
              </a:rPr>
              <a:t>20,000</a:t>
            </a:r>
            <a:r>
              <a:rPr lang="ja-JP" altLang="en-US" sz="2000" kern="100" dirty="0">
                <a:effectLst/>
                <a:latin typeface="+mn-ea"/>
                <a:cs typeface="Times New Roman" panose="02020603050405020304" pitchFamily="18" charset="0"/>
              </a:rPr>
              <a:t>人程度）</a:t>
            </a:r>
            <a:endParaRPr lang="en-US" altLang="ja-JP" sz="2000" kern="100" dirty="0">
              <a:latin typeface="+mn-ea"/>
              <a:cs typeface="Times New Roman" panose="02020603050405020304" pitchFamily="18" charset="0"/>
            </a:endParaRPr>
          </a:p>
          <a:p>
            <a:r>
              <a:rPr lang="en-US" altLang="ja-JP" sz="2000" kern="100" dirty="0">
                <a:latin typeface="+mn-ea"/>
                <a:cs typeface="Times New Roman" panose="02020603050405020304" pitchFamily="18" charset="0"/>
              </a:rPr>
              <a:t>R15</a:t>
            </a:r>
            <a:r>
              <a:rPr lang="ja-JP" altLang="en-US" sz="2000" kern="100" dirty="0">
                <a:latin typeface="+mn-ea"/>
                <a:cs typeface="Times New Roman" panose="02020603050405020304" pitchFamily="18" charset="0"/>
              </a:rPr>
              <a:t>年度は</a:t>
            </a:r>
            <a:r>
              <a:rPr lang="en-US" altLang="ja-JP" sz="2000" kern="100" dirty="0">
                <a:latin typeface="+mn-ea"/>
                <a:cs typeface="Times New Roman" panose="02020603050405020304" pitchFamily="18" charset="0"/>
              </a:rPr>
              <a:t>H30</a:t>
            </a:r>
            <a:r>
              <a:rPr lang="ja-JP" altLang="en-US" sz="2000" kern="100" dirty="0">
                <a:latin typeface="+mn-ea"/>
                <a:cs typeface="Times New Roman" panose="02020603050405020304" pitchFamily="18" charset="0"/>
              </a:rPr>
              <a:t>年度比で、人口は</a:t>
            </a:r>
            <a:r>
              <a:rPr lang="en-US" altLang="ja-JP" sz="2000" kern="100" dirty="0">
                <a:latin typeface="+mn-ea"/>
                <a:cs typeface="Times New Roman" panose="02020603050405020304" pitchFamily="18" charset="0"/>
              </a:rPr>
              <a:t>64</a:t>
            </a:r>
            <a:r>
              <a:rPr lang="ja-JP" altLang="en-US" sz="2000" kern="100" dirty="0">
                <a:latin typeface="+mn-ea"/>
                <a:cs typeface="Times New Roman" panose="02020603050405020304" pitchFamily="18" charset="0"/>
              </a:rPr>
              <a:t>％程度に減、したがって、費用推計は、</a:t>
            </a:r>
            <a:r>
              <a:rPr lang="en-US" altLang="ja-JP" sz="2000" kern="100" dirty="0">
                <a:latin typeface="+mn-ea"/>
                <a:cs typeface="Times New Roman" panose="02020603050405020304" pitchFamily="18" charset="0"/>
              </a:rPr>
              <a:t>62</a:t>
            </a:r>
            <a:r>
              <a:rPr lang="ja-JP" altLang="en-US" sz="2000" kern="100" dirty="0">
                <a:latin typeface="+mn-ea"/>
                <a:cs typeface="Times New Roman" panose="02020603050405020304" pitchFamily="18" charset="0"/>
              </a:rPr>
              <a:t>％程度に減少し、</a:t>
            </a:r>
            <a:r>
              <a:rPr lang="en-US" altLang="ja-JP" sz="2000" kern="100" dirty="0">
                <a:latin typeface="+mn-ea"/>
                <a:cs typeface="Times New Roman" panose="02020603050405020304" pitchFamily="18" charset="0"/>
              </a:rPr>
              <a:t>5400</a:t>
            </a:r>
            <a:r>
              <a:rPr lang="ja-JP" altLang="en-US" sz="2000" kern="100" dirty="0">
                <a:latin typeface="+mn-ea"/>
                <a:cs typeface="Times New Roman" panose="02020603050405020304" pitchFamily="18" charset="0"/>
              </a:rPr>
              <a:t>万円</a:t>
            </a:r>
            <a:r>
              <a:rPr lang="en-US" altLang="ja-JP" sz="2000" kern="100" dirty="0">
                <a:latin typeface="+mn-ea"/>
                <a:cs typeface="Times New Roman" panose="02020603050405020304" pitchFamily="18" charset="0"/>
              </a:rPr>
              <a:t>/</a:t>
            </a:r>
            <a:r>
              <a:rPr lang="ja-JP" altLang="en-US" sz="2000" kern="100" dirty="0">
                <a:latin typeface="+mn-ea"/>
                <a:cs typeface="Times New Roman" panose="02020603050405020304" pitchFamily="18" charset="0"/>
              </a:rPr>
              <a:t>年と推計された。</a:t>
            </a:r>
            <a:endParaRPr lang="ja-JP" sz="2000" kern="100" dirty="0">
              <a:effectLst/>
              <a:latin typeface="+mn-ea"/>
              <a:cs typeface="Times New Roman" panose="02020603050405020304" pitchFamily="18" charset="0"/>
            </a:endParaRPr>
          </a:p>
        </p:txBody>
      </p:sp>
      <p:pic>
        <p:nvPicPr>
          <p:cNvPr id="10" name="図 9">
            <a:extLst>
              <a:ext uri="{FF2B5EF4-FFF2-40B4-BE49-F238E27FC236}">
                <a16:creationId xmlns:a16="http://schemas.microsoft.com/office/drawing/2014/main" id="{91348A7F-D3C0-4EDA-917D-2141EC363441}"/>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352411" y="1974942"/>
            <a:ext cx="10583848" cy="4616770"/>
          </a:xfrm>
          <a:prstGeom prst="rect">
            <a:avLst/>
          </a:prstGeom>
        </p:spPr>
      </p:pic>
    </p:spTree>
    <p:extLst>
      <p:ext uri="{BB962C8B-B14F-4D97-AF65-F5344CB8AC3E}">
        <p14:creationId xmlns:p14="http://schemas.microsoft.com/office/powerpoint/2010/main" val="3363593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A684A8-028E-4041-95A9-296DA92D22E4}"/>
              </a:ext>
            </a:extLst>
          </p:cNvPr>
          <p:cNvSpPr>
            <a:spLocks noGrp="1"/>
          </p:cNvSpPr>
          <p:nvPr>
            <p:ph type="title" idx="4294967295"/>
          </p:nvPr>
        </p:nvSpPr>
        <p:spPr>
          <a:xfrm>
            <a:off x="-1" y="121921"/>
            <a:ext cx="10800000" cy="521885"/>
          </a:xfrm>
        </p:spPr>
        <p:txBody>
          <a:bodyPr>
            <a:noAutofit/>
          </a:bodyPr>
          <a:lstStyle/>
          <a:p>
            <a:r>
              <a:rPr lang="ja-JP" altLang="en-US" dirty="0">
                <a:solidFill>
                  <a:schemeClr val="bg1"/>
                </a:solidFill>
              </a:rPr>
              <a:t>はじめに</a:t>
            </a:r>
            <a:endParaRPr kumimoji="1" lang="ja-JP" altLang="en-US" dirty="0">
              <a:solidFill>
                <a:schemeClr val="bg1"/>
              </a:solidFill>
            </a:endParaRPr>
          </a:p>
        </p:txBody>
      </p:sp>
      <p:sp>
        <p:nvSpPr>
          <p:cNvPr id="6" name="テキスト ボックス 5">
            <a:extLst>
              <a:ext uri="{FF2B5EF4-FFF2-40B4-BE49-F238E27FC236}">
                <a16:creationId xmlns:a16="http://schemas.microsoft.com/office/drawing/2014/main" id="{EC1AA1C1-D242-4052-9E70-087F02CABCD1}"/>
              </a:ext>
            </a:extLst>
          </p:cNvPr>
          <p:cNvSpPr txBox="1"/>
          <p:nvPr/>
        </p:nvSpPr>
        <p:spPr>
          <a:xfrm>
            <a:off x="160899" y="4878536"/>
            <a:ext cx="11760135" cy="1464231"/>
          </a:xfrm>
          <a:prstGeom prst="roundRect">
            <a:avLst/>
          </a:prstGeom>
          <a:solidFill>
            <a:schemeClr val="accent4">
              <a:lumMod val="40000"/>
              <a:lumOff val="60000"/>
            </a:schemeClr>
          </a:solidFill>
        </p:spPr>
        <p:txBody>
          <a:bodyPr wrap="square">
            <a:spAutoFit/>
          </a:bodyPr>
          <a:lstStyle/>
          <a:p>
            <a:pPr marL="457200" indent="-457200">
              <a:buFont typeface="Wingdings" panose="05000000000000000000" pitchFamily="2" charset="2"/>
              <a:buChar char="l"/>
            </a:pPr>
            <a:r>
              <a:rPr lang="ja-JP" altLang="en-US" sz="4000" dirty="0"/>
              <a:t>収集運搬に伴うコスト及び環境負荷（温室効果ガス）を推計　（５ケース）</a:t>
            </a:r>
          </a:p>
        </p:txBody>
      </p:sp>
      <p:sp>
        <p:nvSpPr>
          <p:cNvPr id="7" name="テキスト ボックス 6">
            <a:extLst>
              <a:ext uri="{FF2B5EF4-FFF2-40B4-BE49-F238E27FC236}">
                <a16:creationId xmlns:a16="http://schemas.microsoft.com/office/drawing/2014/main" id="{44414EF4-D353-4B71-98AF-AB5700325006}"/>
              </a:ext>
            </a:extLst>
          </p:cNvPr>
          <p:cNvSpPr txBox="1"/>
          <p:nvPr/>
        </p:nvSpPr>
        <p:spPr>
          <a:xfrm>
            <a:off x="160899" y="899485"/>
            <a:ext cx="11760135" cy="2811026"/>
          </a:xfrm>
          <a:prstGeom prst="rect">
            <a:avLst/>
          </a:prstGeom>
          <a:solidFill>
            <a:schemeClr val="accent4">
              <a:lumMod val="20000"/>
              <a:lumOff val="80000"/>
            </a:schemeClr>
          </a:solidFill>
        </p:spPr>
        <p:txBody>
          <a:bodyPr wrap="square">
            <a:spAutoFit/>
          </a:bodyPr>
          <a:lstStyle/>
          <a:p>
            <a:pPr marL="457200" indent="-457200">
              <a:buFont typeface="Wingdings" panose="05000000000000000000" pitchFamily="2" charset="2"/>
              <a:buChar char="l"/>
            </a:pPr>
            <a:r>
              <a:rPr lang="ja-JP" altLang="en-US" sz="4000" dirty="0"/>
              <a:t>廃棄物の合理的な広域化・集約化処理システムに向けては処理プロセスの検討だけでは不十分</a:t>
            </a:r>
            <a:endParaRPr lang="en-US" altLang="ja-JP" sz="4000" dirty="0"/>
          </a:p>
          <a:p>
            <a:pPr>
              <a:lnSpc>
                <a:spcPts val="2000"/>
              </a:lnSpc>
            </a:pPr>
            <a:endParaRPr lang="en-US" altLang="ja-JP" sz="4000" dirty="0"/>
          </a:p>
          <a:p>
            <a:pPr marL="457200" indent="-457200">
              <a:buFont typeface="Wingdings" panose="05000000000000000000" pitchFamily="2" charset="2"/>
              <a:buChar char="l"/>
            </a:pPr>
            <a:r>
              <a:rPr lang="ja-JP" altLang="en-US" sz="4000" dirty="0"/>
              <a:t>収集運搬も含めた総合的な処理システムとしての評価が必要</a:t>
            </a:r>
            <a:endParaRPr lang="en-US" altLang="ja-JP" sz="4000" dirty="0"/>
          </a:p>
        </p:txBody>
      </p:sp>
      <p:sp>
        <p:nvSpPr>
          <p:cNvPr id="4" name="フローチャート: 組合せ 3">
            <a:extLst>
              <a:ext uri="{FF2B5EF4-FFF2-40B4-BE49-F238E27FC236}">
                <a16:creationId xmlns:a16="http://schemas.microsoft.com/office/drawing/2014/main" id="{123F7ED3-7D73-4549-855B-E9C0D2657087}"/>
              </a:ext>
            </a:extLst>
          </p:cNvPr>
          <p:cNvSpPr/>
          <p:nvPr/>
        </p:nvSpPr>
        <p:spPr>
          <a:xfrm>
            <a:off x="4447132" y="3966540"/>
            <a:ext cx="3132667" cy="599021"/>
          </a:xfrm>
          <a:prstGeom prst="flowChartMerg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01763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A684A8-028E-4041-95A9-296DA92D22E4}"/>
              </a:ext>
            </a:extLst>
          </p:cNvPr>
          <p:cNvSpPr>
            <a:spLocks noGrp="1"/>
          </p:cNvSpPr>
          <p:nvPr>
            <p:ph type="title" idx="4294967295"/>
          </p:nvPr>
        </p:nvSpPr>
        <p:spPr>
          <a:xfrm>
            <a:off x="-1" y="121921"/>
            <a:ext cx="10800000" cy="521885"/>
          </a:xfrm>
        </p:spPr>
        <p:txBody>
          <a:bodyPr>
            <a:noAutofit/>
          </a:bodyPr>
          <a:lstStyle/>
          <a:p>
            <a:r>
              <a:rPr kumimoji="1" lang="ja-JP" altLang="en-US" dirty="0">
                <a:solidFill>
                  <a:schemeClr val="bg1"/>
                </a:solidFill>
              </a:rPr>
              <a:t>検討手法</a:t>
            </a:r>
          </a:p>
        </p:txBody>
      </p:sp>
      <p:sp>
        <p:nvSpPr>
          <p:cNvPr id="7" name="テキスト ボックス 6">
            <a:extLst>
              <a:ext uri="{FF2B5EF4-FFF2-40B4-BE49-F238E27FC236}">
                <a16:creationId xmlns:a16="http://schemas.microsoft.com/office/drawing/2014/main" id="{44414EF4-D353-4B71-98AF-AB5700325006}"/>
              </a:ext>
            </a:extLst>
          </p:cNvPr>
          <p:cNvSpPr txBox="1"/>
          <p:nvPr/>
        </p:nvSpPr>
        <p:spPr>
          <a:xfrm>
            <a:off x="215933" y="1161603"/>
            <a:ext cx="11760135" cy="5016758"/>
          </a:xfrm>
          <a:prstGeom prst="rect">
            <a:avLst/>
          </a:prstGeom>
          <a:solidFill>
            <a:schemeClr val="accent4">
              <a:lumMod val="20000"/>
              <a:lumOff val="80000"/>
            </a:schemeClr>
          </a:solidFill>
        </p:spPr>
        <p:txBody>
          <a:bodyPr wrap="square">
            <a:spAutoFit/>
          </a:bodyPr>
          <a:lstStyle/>
          <a:p>
            <a:pPr marL="457200" indent="-457200">
              <a:buFont typeface="Wingdings" panose="05000000000000000000" pitchFamily="2" charset="2"/>
              <a:buChar char="l"/>
            </a:pPr>
            <a:r>
              <a:rPr lang="ja-JP" altLang="en-US" sz="4000" dirty="0"/>
              <a:t>自治体レベルの廃棄物輸送費用算定のための簡易モデルであるグリッドシティモデルを適用</a:t>
            </a:r>
            <a:endParaRPr lang="en-US" altLang="ja-JP" sz="4000" dirty="0"/>
          </a:p>
          <a:p>
            <a:pPr marL="457200" indent="-457200">
              <a:buFont typeface="Wingdings" panose="05000000000000000000" pitchFamily="2" charset="2"/>
              <a:buChar char="l"/>
            </a:pPr>
            <a:endParaRPr lang="en-US" altLang="ja-JP" sz="4000" dirty="0"/>
          </a:p>
          <a:p>
            <a:pPr marL="457200" indent="-457200">
              <a:buFont typeface="Wingdings" panose="05000000000000000000" pitchFamily="2" charset="2"/>
              <a:buChar char="l"/>
            </a:pPr>
            <a:r>
              <a:rPr lang="ja-JP" altLang="en-US" sz="4000" dirty="0"/>
              <a:t>国勢調査メッシュデータから、</a:t>
            </a:r>
            <a:r>
              <a:rPr lang="en-US" altLang="ja-JP" sz="4000" dirty="0"/>
              <a:t>A</a:t>
            </a:r>
            <a:r>
              <a:rPr lang="ja-JP" altLang="en-US" sz="4000" dirty="0"/>
              <a:t>町の世帯分布に類似させた仮想グリッドを設定し、輸送量、距離等からコストと温室効果ガス</a:t>
            </a:r>
            <a:r>
              <a:rPr lang="en-US" altLang="ja-JP" sz="4000" dirty="0"/>
              <a:t>(GHG)</a:t>
            </a:r>
            <a:r>
              <a:rPr lang="ja-JP" altLang="en-US" sz="4000" dirty="0"/>
              <a:t>を推計</a:t>
            </a:r>
            <a:endParaRPr lang="en-US" altLang="ja-JP" sz="4000" dirty="0"/>
          </a:p>
          <a:p>
            <a:pPr marL="457200" indent="-457200">
              <a:buFont typeface="Wingdings" panose="05000000000000000000" pitchFamily="2" charset="2"/>
              <a:buChar char="l"/>
            </a:pPr>
            <a:endParaRPr lang="en-US" altLang="ja-JP" sz="4000" dirty="0"/>
          </a:p>
          <a:p>
            <a:pPr marL="457200" indent="-457200">
              <a:buFont typeface="Wingdings" panose="05000000000000000000" pitchFamily="2" charset="2"/>
              <a:buChar char="l"/>
            </a:pPr>
            <a:r>
              <a:rPr lang="ja-JP" altLang="en-US" sz="4000" dirty="0"/>
              <a:t>推計年次　令和</a:t>
            </a:r>
            <a:r>
              <a:rPr lang="en-US" altLang="ja-JP" sz="4000" dirty="0"/>
              <a:t>15</a:t>
            </a:r>
            <a:r>
              <a:rPr lang="ja-JP" altLang="en-US" sz="4000" dirty="0"/>
              <a:t>年度（</a:t>
            </a:r>
            <a:r>
              <a:rPr lang="en-US" altLang="ja-JP" sz="4000" dirty="0"/>
              <a:t>2033</a:t>
            </a:r>
            <a:r>
              <a:rPr lang="ja-JP" altLang="en-US" sz="4000" dirty="0"/>
              <a:t>年度）</a:t>
            </a:r>
            <a:endParaRPr lang="en-US" altLang="ja-JP" sz="4000" dirty="0"/>
          </a:p>
        </p:txBody>
      </p:sp>
    </p:spTree>
    <p:extLst>
      <p:ext uri="{BB962C8B-B14F-4D97-AF65-F5344CB8AC3E}">
        <p14:creationId xmlns:p14="http://schemas.microsoft.com/office/powerpoint/2010/main" val="239853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楕円 7">
            <a:extLst>
              <a:ext uri="{FF2B5EF4-FFF2-40B4-BE49-F238E27FC236}">
                <a16:creationId xmlns:a16="http://schemas.microsoft.com/office/drawing/2014/main" id="{A1FDBE5A-8273-4395-A92B-D2103A82B92D}"/>
              </a:ext>
            </a:extLst>
          </p:cNvPr>
          <p:cNvSpPr>
            <a:spLocks noChangeAspect="1"/>
          </p:cNvSpPr>
          <p:nvPr/>
        </p:nvSpPr>
        <p:spPr>
          <a:xfrm>
            <a:off x="940544" y="994951"/>
            <a:ext cx="5153940" cy="5153940"/>
          </a:xfrm>
          <a:prstGeom prst="ellipse">
            <a:avLst/>
          </a:prstGeom>
          <a:solidFill>
            <a:schemeClr val="accent5">
              <a:lumMod val="20000"/>
              <a:lumOff val="80000"/>
            </a:schemeClr>
          </a:solidFill>
          <a:ln w="47625">
            <a:solidFill>
              <a:schemeClr val="tx1"/>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 name="タイトル 1">
            <a:extLst>
              <a:ext uri="{FF2B5EF4-FFF2-40B4-BE49-F238E27FC236}">
                <a16:creationId xmlns:a16="http://schemas.microsoft.com/office/drawing/2014/main" id="{69A684A8-028E-4041-95A9-296DA92D22E4}"/>
              </a:ext>
            </a:extLst>
          </p:cNvPr>
          <p:cNvSpPr>
            <a:spLocks noGrp="1"/>
          </p:cNvSpPr>
          <p:nvPr>
            <p:ph type="title" idx="4294967295"/>
          </p:nvPr>
        </p:nvSpPr>
        <p:spPr>
          <a:xfrm>
            <a:off x="-1" y="121921"/>
            <a:ext cx="10800000" cy="521885"/>
          </a:xfrm>
        </p:spPr>
        <p:txBody>
          <a:bodyPr>
            <a:noAutofit/>
          </a:bodyPr>
          <a:lstStyle/>
          <a:p>
            <a:r>
              <a:rPr lang="ja-JP" altLang="en-US" dirty="0">
                <a:solidFill>
                  <a:schemeClr val="bg1"/>
                </a:solidFill>
              </a:rPr>
              <a:t>検討モデル</a:t>
            </a:r>
            <a:endParaRPr kumimoji="1" lang="ja-JP" altLang="en-US" dirty="0">
              <a:solidFill>
                <a:schemeClr val="bg1"/>
              </a:solidFill>
            </a:endParaRPr>
          </a:p>
        </p:txBody>
      </p:sp>
      <p:pic>
        <p:nvPicPr>
          <p:cNvPr id="4" name="図 3">
            <a:extLst>
              <a:ext uri="{FF2B5EF4-FFF2-40B4-BE49-F238E27FC236}">
                <a16:creationId xmlns:a16="http://schemas.microsoft.com/office/drawing/2014/main" id="{BEC97768-F35C-4047-9960-32208C4E6F16}"/>
              </a:ext>
            </a:extLst>
          </p:cNvPr>
          <p:cNvPicPr>
            <a:picLocks noChangeAspect="1"/>
          </p:cNvPicPr>
          <p:nvPr/>
        </p:nvPicPr>
        <p:blipFill>
          <a:blip r:embed="rId2"/>
          <a:stretch>
            <a:fillRect/>
          </a:stretch>
        </p:blipFill>
        <p:spPr>
          <a:xfrm>
            <a:off x="1497170" y="1767987"/>
            <a:ext cx="4107639" cy="3567160"/>
          </a:xfrm>
          <a:prstGeom prst="rect">
            <a:avLst/>
          </a:prstGeom>
        </p:spPr>
      </p:pic>
      <p:sp>
        <p:nvSpPr>
          <p:cNvPr id="7" name="楕円 6">
            <a:extLst>
              <a:ext uri="{FF2B5EF4-FFF2-40B4-BE49-F238E27FC236}">
                <a16:creationId xmlns:a16="http://schemas.microsoft.com/office/drawing/2014/main" id="{5DA5B9C2-725F-4D7E-98C1-1F583685E180}"/>
              </a:ext>
            </a:extLst>
          </p:cNvPr>
          <p:cNvSpPr>
            <a:spLocks noChangeAspect="1"/>
          </p:cNvSpPr>
          <p:nvPr/>
        </p:nvSpPr>
        <p:spPr>
          <a:xfrm>
            <a:off x="6109297" y="994951"/>
            <a:ext cx="5153940" cy="5153940"/>
          </a:xfrm>
          <a:prstGeom prst="ellipse">
            <a:avLst/>
          </a:prstGeom>
          <a:solidFill>
            <a:schemeClr val="accent5">
              <a:lumMod val="20000"/>
              <a:lumOff val="80000"/>
            </a:schemeClr>
          </a:solidFill>
          <a:ln w="47625">
            <a:solidFill>
              <a:schemeClr val="tx1"/>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1" name="テキスト ボックス 18">
            <a:extLst>
              <a:ext uri="{FF2B5EF4-FFF2-40B4-BE49-F238E27FC236}">
                <a16:creationId xmlns:a16="http://schemas.microsoft.com/office/drawing/2014/main" id="{86CBE9F3-06B0-4B20-9B70-066B344A897E}"/>
              </a:ext>
            </a:extLst>
          </p:cNvPr>
          <p:cNvSpPr txBox="1"/>
          <p:nvPr/>
        </p:nvSpPr>
        <p:spPr>
          <a:xfrm>
            <a:off x="2265869" y="4807916"/>
            <a:ext cx="1999065" cy="396000"/>
          </a:xfrm>
          <a:prstGeom prst="rect">
            <a:avLst/>
          </a:prstGeom>
          <a:solidFill>
            <a:schemeClr val="accent5">
              <a:lumMod val="20000"/>
              <a:lumOff val="80000"/>
            </a:schemeClr>
          </a:solidFill>
          <a:ln w="6350">
            <a:noFill/>
          </a:ln>
        </p:spPr>
        <p:txBody>
          <a:bodyPr rot="0" spcFirstLastPara="0" vert="horz" wrap="square" lIns="0" tIns="0" rIns="0" bIns="0" numCol="1" spcCol="0" rtlCol="0" fromWordArt="0" anchor="t" anchorCtr="0" forceAA="0" compatLnSpc="1">
            <a:prstTxWarp prst="textNoShape">
              <a:avLst/>
            </a:prstTxWarp>
            <a:noAutofit/>
          </a:bodyPr>
          <a:lstStyle/>
          <a:p>
            <a:pPr algn="ctr"/>
            <a:r>
              <a:rPr lang="ja-JP" sz="2400" kern="100" dirty="0">
                <a:effectLst/>
                <a:latin typeface="ＭＳ 明朝" panose="02020609040205080304" pitchFamily="17" charset="-128"/>
                <a:ea typeface="ＭＳ ゴシック" panose="020B0609070205080204" pitchFamily="49" charset="-128"/>
                <a:cs typeface="Times New Roman" panose="02020603050405020304" pitchFamily="18" charset="0"/>
              </a:rPr>
              <a:t>ごみ収集区域</a:t>
            </a:r>
            <a:endParaRPr 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12" name="楕円 11">
            <a:extLst>
              <a:ext uri="{FF2B5EF4-FFF2-40B4-BE49-F238E27FC236}">
                <a16:creationId xmlns:a16="http://schemas.microsoft.com/office/drawing/2014/main" id="{E918C859-106C-4738-ADDA-730479B98D9F}"/>
              </a:ext>
            </a:extLst>
          </p:cNvPr>
          <p:cNvSpPr>
            <a:spLocks noChangeAspect="1"/>
          </p:cNvSpPr>
          <p:nvPr/>
        </p:nvSpPr>
        <p:spPr>
          <a:xfrm>
            <a:off x="3372633" y="3355094"/>
            <a:ext cx="360000" cy="360000"/>
          </a:xfrm>
          <a:prstGeom prst="ellipse">
            <a:avLst/>
          </a:prstGeom>
          <a:solidFill>
            <a:srgbClr val="FF0000"/>
          </a:solidFill>
          <a:ln w="19050">
            <a:noFill/>
            <a:prstDash val="lgDashDot"/>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3" name="楕円 12">
            <a:extLst>
              <a:ext uri="{FF2B5EF4-FFF2-40B4-BE49-F238E27FC236}">
                <a16:creationId xmlns:a16="http://schemas.microsoft.com/office/drawing/2014/main" id="{8C11ABD0-FABA-406A-9AAF-E69BC98102AC}"/>
              </a:ext>
            </a:extLst>
          </p:cNvPr>
          <p:cNvSpPr>
            <a:spLocks noChangeAspect="1"/>
          </p:cNvSpPr>
          <p:nvPr/>
        </p:nvSpPr>
        <p:spPr>
          <a:xfrm>
            <a:off x="8530727" y="3356504"/>
            <a:ext cx="360000" cy="360000"/>
          </a:xfrm>
          <a:prstGeom prst="ellipse">
            <a:avLst/>
          </a:prstGeom>
          <a:solidFill>
            <a:srgbClr val="FF0000"/>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cxnSp>
        <p:nvCxnSpPr>
          <p:cNvPr id="15" name="直線コネクタ 14">
            <a:extLst>
              <a:ext uri="{FF2B5EF4-FFF2-40B4-BE49-F238E27FC236}">
                <a16:creationId xmlns:a16="http://schemas.microsoft.com/office/drawing/2014/main" id="{44CE10A1-49B4-404E-B63D-4AEA9FAFB161}"/>
              </a:ext>
            </a:extLst>
          </p:cNvPr>
          <p:cNvCxnSpPr/>
          <p:nvPr/>
        </p:nvCxnSpPr>
        <p:spPr>
          <a:xfrm flipH="1">
            <a:off x="2135685" y="4620493"/>
            <a:ext cx="161290" cy="347345"/>
          </a:xfrm>
          <a:prstGeom prst="line">
            <a:avLst/>
          </a:prstGeom>
          <a:ln w="25400">
            <a:solidFill>
              <a:schemeClr val="tx1"/>
            </a:solidFill>
            <a:headEnd type="arrow"/>
            <a:tailEnd type="none" w="sm" len="sm"/>
          </a:ln>
        </p:spPr>
        <p:style>
          <a:lnRef idx="1">
            <a:schemeClr val="accent1"/>
          </a:lnRef>
          <a:fillRef idx="0">
            <a:schemeClr val="accent1"/>
          </a:fillRef>
          <a:effectRef idx="0">
            <a:schemeClr val="accent1"/>
          </a:effectRef>
          <a:fontRef idx="minor">
            <a:schemeClr val="tx1"/>
          </a:fontRef>
        </p:style>
      </p:cxnSp>
      <p:sp>
        <p:nvSpPr>
          <p:cNvPr id="17" name="テキスト ボックス 3">
            <a:extLst>
              <a:ext uri="{FF2B5EF4-FFF2-40B4-BE49-F238E27FC236}">
                <a16:creationId xmlns:a16="http://schemas.microsoft.com/office/drawing/2014/main" id="{70E49B58-0477-4F2A-B652-E08CA7EC5CB0}"/>
              </a:ext>
            </a:extLst>
          </p:cNvPr>
          <p:cNvSpPr txBox="1"/>
          <p:nvPr/>
        </p:nvSpPr>
        <p:spPr>
          <a:xfrm>
            <a:off x="2551612" y="1165732"/>
            <a:ext cx="1846618" cy="454025"/>
          </a:xfrm>
          <a:prstGeom prst="rect">
            <a:avLst/>
          </a:prstGeom>
          <a:no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algn="ctr"/>
            <a:r>
              <a:rPr lang="ja-JP" altLang="en-US" sz="2800"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Ａ町</a:t>
            </a:r>
            <a:endParaRPr lang="ja-JP" sz="28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sp>
        <p:nvSpPr>
          <p:cNvPr id="18" name="テキスト ボックス 3">
            <a:extLst>
              <a:ext uri="{FF2B5EF4-FFF2-40B4-BE49-F238E27FC236}">
                <a16:creationId xmlns:a16="http://schemas.microsoft.com/office/drawing/2014/main" id="{B4199087-FB1B-43A6-8CCE-2AB095C9B0EB}"/>
              </a:ext>
            </a:extLst>
          </p:cNvPr>
          <p:cNvSpPr txBox="1"/>
          <p:nvPr/>
        </p:nvSpPr>
        <p:spPr>
          <a:xfrm>
            <a:off x="7788397" y="1170552"/>
            <a:ext cx="1846618" cy="454025"/>
          </a:xfrm>
          <a:prstGeom prst="rect">
            <a:avLst/>
          </a:prstGeom>
          <a:no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algn="ctr"/>
            <a:r>
              <a:rPr lang="ja-JP" altLang="en-US" sz="28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Ｂ市</a:t>
            </a:r>
            <a:endParaRPr lang="ja-JP" sz="28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sp>
        <p:nvSpPr>
          <p:cNvPr id="19" name="テキスト ボックス 18">
            <a:extLst>
              <a:ext uri="{FF2B5EF4-FFF2-40B4-BE49-F238E27FC236}">
                <a16:creationId xmlns:a16="http://schemas.microsoft.com/office/drawing/2014/main" id="{051761D4-B181-4318-9092-42C20FC94C64}"/>
              </a:ext>
            </a:extLst>
          </p:cNvPr>
          <p:cNvSpPr txBox="1"/>
          <p:nvPr/>
        </p:nvSpPr>
        <p:spPr>
          <a:xfrm>
            <a:off x="3663538" y="2617309"/>
            <a:ext cx="1013961" cy="454025"/>
          </a:xfrm>
          <a:prstGeom prst="rect">
            <a:avLst/>
          </a:prstGeom>
          <a:solidFill>
            <a:schemeClr val="accent5">
              <a:lumMod val="20000"/>
              <a:lumOff val="80000"/>
            </a:schemeClr>
          </a:solidFill>
          <a:ln w="6350">
            <a:noFill/>
          </a:ln>
        </p:spPr>
        <p:txBody>
          <a:bodyPr rot="0" spcFirstLastPara="0" vert="horz" wrap="square" lIns="0" tIns="0" rIns="0" bIns="0" numCol="1" spcCol="0" rtlCol="0" fromWordArt="0" anchor="t" anchorCtr="0" forceAA="0" compatLnSpc="1">
            <a:prstTxWarp prst="textNoShape">
              <a:avLst/>
            </a:prstTxWarp>
            <a:noAutofit/>
          </a:bodyPr>
          <a:lstStyle/>
          <a:p>
            <a:pPr algn="ctr"/>
            <a:r>
              <a:rPr lang="ja-JP" altLang="en-US" sz="2400" kern="100" dirty="0">
                <a:latin typeface="ＭＳ 明朝" panose="02020609040205080304" pitchFamily="17" charset="-128"/>
                <a:ea typeface="ＭＳ ゴシック" panose="020B0609070205080204" pitchFamily="49" charset="-128"/>
                <a:cs typeface="Times New Roman" panose="02020603050405020304" pitchFamily="18" charset="0"/>
              </a:rPr>
              <a:t>地区</a:t>
            </a:r>
            <a:endParaRPr 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20" name="テキスト ボックス 19">
            <a:extLst>
              <a:ext uri="{FF2B5EF4-FFF2-40B4-BE49-F238E27FC236}">
                <a16:creationId xmlns:a16="http://schemas.microsoft.com/office/drawing/2014/main" id="{90D4AA9A-BA44-45F7-B626-007362EF19A1}"/>
              </a:ext>
            </a:extLst>
          </p:cNvPr>
          <p:cNvSpPr txBox="1"/>
          <p:nvPr/>
        </p:nvSpPr>
        <p:spPr>
          <a:xfrm>
            <a:off x="5271680" y="3125701"/>
            <a:ext cx="2232000" cy="454025"/>
          </a:xfrm>
          <a:prstGeom prst="rect">
            <a:avLst/>
          </a:prstGeom>
          <a:solidFill>
            <a:schemeClr val="accent5">
              <a:lumMod val="20000"/>
              <a:lumOff val="80000"/>
            </a:schemeClr>
          </a:solidFill>
          <a:ln w="6350">
            <a:noFill/>
          </a:ln>
        </p:spPr>
        <p:txBody>
          <a:bodyPr rot="0" spcFirstLastPara="0" vert="horz" wrap="square" lIns="0" tIns="0" rIns="0" bIns="0" numCol="1" spcCol="0" rtlCol="0" fromWordArt="0" anchor="t" anchorCtr="0" forceAA="0" compatLnSpc="1">
            <a:prstTxWarp prst="textNoShape">
              <a:avLst/>
            </a:prstTxWarp>
            <a:noAutofit/>
          </a:bodyPr>
          <a:lstStyle/>
          <a:p>
            <a:pPr algn="ctr"/>
            <a:r>
              <a:rPr lang="ja-JP" altLang="en-US" sz="2400" kern="100" dirty="0">
                <a:effectLst/>
                <a:latin typeface="ＭＳ 明朝" panose="02020609040205080304" pitchFamily="17" charset="-128"/>
                <a:ea typeface="ＭＳ ゴシック" panose="020B0609070205080204" pitchFamily="49" charset="-128"/>
                <a:cs typeface="Times New Roman" panose="02020603050405020304" pitchFamily="18" charset="0"/>
              </a:rPr>
              <a:t>グリッド外移動</a:t>
            </a:r>
            <a:endParaRPr 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cxnSp>
        <p:nvCxnSpPr>
          <p:cNvPr id="6" name="直線矢印コネクタ 5">
            <a:extLst>
              <a:ext uri="{FF2B5EF4-FFF2-40B4-BE49-F238E27FC236}">
                <a16:creationId xmlns:a16="http://schemas.microsoft.com/office/drawing/2014/main" id="{5ED2AF69-FE66-4701-AD83-BC7030256BE0}"/>
              </a:ext>
            </a:extLst>
          </p:cNvPr>
          <p:cNvCxnSpPr>
            <a:cxnSpLocks/>
          </p:cNvCxnSpPr>
          <p:nvPr/>
        </p:nvCxnSpPr>
        <p:spPr>
          <a:xfrm flipH="1">
            <a:off x="4956074" y="3545525"/>
            <a:ext cx="3444469" cy="0"/>
          </a:xfrm>
          <a:prstGeom prst="straightConnector1">
            <a:avLst/>
          </a:prstGeom>
          <a:ln w="120650">
            <a:solidFill>
              <a:schemeClr val="tx1"/>
            </a:solidFill>
            <a:headEnd type="triangle"/>
            <a:tailEnd type="none" w="med" len="med"/>
          </a:ln>
        </p:spPr>
        <p:style>
          <a:lnRef idx="1">
            <a:schemeClr val="accent1"/>
          </a:lnRef>
          <a:fillRef idx="0">
            <a:schemeClr val="accent1"/>
          </a:fillRef>
          <a:effectRef idx="0">
            <a:schemeClr val="accent1"/>
          </a:effectRef>
          <a:fontRef idx="minor">
            <a:schemeClr val="tx1"/>
          </a:fontRef>
        </p:style>
      </p:cxnSp>
      <p:sp>
        <p:nvSpPr>
          <p:cNvPr id="24" name="テキスト ボックス 18">
            <a:extLst>
              <a:ext uri="{FF2B5EF4-FFF2-40B4-BE49-F238E27FC236}">
                <a16:creationId xmlns:a16="http://schemas.microsoft.com/office/drawing/2014/main" id="{938877AD-C76C-4DCE-920D-D50F4385A6A9}"/>
              </a:ext>
            </a:extLst>
          </p:cNvPr>
          <p:cNvSpPr txBox="1"/>
          <p:nvPr/>
        </p:nvSpPr>
        <p:spPr>
          <a:xfrm>
            <a:off x="8530727" y="4099673"/>
            <a:ext cx="1999065" cy="396000"/>
          </a:xfrm>
          <a:prstGeom prst="rect">
            <a:avLst/>
          </a:prstGeom>
          <a:solidFill>
            <a:schemeClr val="accent5">
              <a:lumMod val="20000"/>
              <a:lumOff val="80000"/>
            </a:schemeClr>
          </a:solidFill>
          <a:ln w="6350">
            <a:noFill/>
          </a:ln>
        </p:spPr>
        <p:txBody>
          <a:bodyPr rot="0" spcFirstLastPara="0" vert="horz" wrap="square" lIns="0" tIns="0" rIns="0" bIns="0" numCol="1" spcCol="0" rtlCol="0" fromWordArt="0" anchor="t" anchorCtr="0" forceAA="0" compatLnSpc="1">
            <a:prstTxWarp prst="textNoShape">
              <a:avLst/>
            </a:prstTxWarp>
            <a:noAutofit/>
          </a:bodyPr>
          <a:lstStyle/>
          <a:p>
            <a:pPr algn="ctr"/>
            <a:r>
              <a:rPr lang="ja-JP" altLang="en-US" sz="2400" kern="100" dirty="0">
                <a:effectLst/>
                <a:latin typeface="ＭＳ 明朝" panose="02020609040205080304" pitchFamily="17" charset="-128"/>
                <a:ea typeface="ＭＳ ゴシック" panose="020B0609070205080204" pitchFamily="49" charset="-128"/>
                <a:cs typeface="Times New Roman" panose="02020603050405020304" pitchFamily="18" charset="0"/>
              </a:rPr>
              <a:t>域外処理施設</a:t>
            </a:r>
            <a:endParaRPr 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cxnSp>
        <p:nvCxnSpPr>
          <p:cNvPr id="25" name="直線コネクタ 24">
            <a:extLst>
              <a:ext uri="{FF2B5EF4-FFF2-40B4-BE49-F238E27FC236}">
                <a16:creationId xmlns:a16="http://schemas.microsoft.com/office/drawing/2014/main" id="{47491412-514D-41BC-9C39-074E0DAA89E3}"/>
              </a:ext>
            </a:extLst>
          </p:cNvPr>
          <p:cNvCxnSpPr/>
          <p:nvPr/>
        </p:nvCxnSpPr>
        <p:spPr>
          <a:xfrm flipH="1">
            <a:off x="8400543" y="3912250"/>
            <a:ext cx="161290" cy="347345"/>
          </a:xfrm>
          <a:prstGeom prst="line">
            <a:avLst/>
          </a:prstGeom>
          <a:ln w="25400">
            <a:solidFill>
              <a:schemeClr val="tx1"/>
            </a:solidFill>
            <a:headEnd type="arrow"/>
            <a:tailEnd type="none" w="sm" len="sm"/>
          </a:ln>
        </p:spPr>
        <p:style>
          <a:lnRef idx="1">
            <a:schemeClr val="accent1"/>
          </a:lnRef>
          <a:fillRef idx="0">
            <a:schemeClr val="accent1"/>
          </a:fillRef>
          <a:effectRef idx="0">
            <a:schemeClr val="accent1"/>
          </a:effectRef>
          <a:fontRef idx="minor">
            <a:schemeClr val="tx1"/>
          </a:fontRef>
        </p:style>
      </p:cxnSp>
      <p:sp>
        <p:nvSpPr>
          <p:cNvPr id="21" name="テキスト ボックス 18">
            <a:extLst>
              <a:ext uri="{FF2B5EF4-FFF2-40B4-BE49-F238E27FC236}">
                <a16:creationId xmlns:a16="http://schemas.microsoft.com/office/drawing/2014/main" id="{1962ADE1-E054-41C8-953D-9113532C9053}"/>
              </a:ext>
            </a:extLst>
          </p:cNvPr>
          <p:cNvSpPr txBox="1"/>
          <p:nvPr/>
        </p:nvSpPr>
        <p:spPr>
          <a:xfrm>
            <a:off x="2891718" y="1742483"/>
            <a:ext cx="1999065" cy="396000"/>
          </a:xfrm>
          <a:prstGeom prst="rect">
            <a:avLst/>
          </a:prstGeom>
          <a:solidFill>
            <a:schemeClr val="accent5">
              <a:lumMod val="20000"/>
              <a:lumOff val="80000"/>
            </a:schemeClr>
          </a:solidFill>
          <a:ln w="6350">
            <a:noFill/>
          </a:ln>
        </p:spPr>
        <p:txBody>
          <a:bodyPr rot="0" spcFirstLastPara="0" vert="horz" wrap="square" lIns="0" tIns="0" rIns="0" bIns="0" numCol="1" spcCol="0" rtlCol="0" fromWordArt="0" anchor="t" anchorCtr="0" forceAA="0" compatLnSpc="1">
            <a:prstTxWarp prst="textNoShape">
              <a:avLst/>
            </a:prstTxWarp>
            <a:noAutofit/>
          </a:bodyPr>
          <a:lstStyle/>
          <a:p>
            <a:pPr algn="ctr"/>
            <a:r>
              <a:rPr lang="ja-JP" altLang="en-US" sz="2400" kern="100" dirty="0">
                <a:effectLst/>
                <a:latin typeface="ＭＳ 明朝" panose="02020609040205080304" pitchFamily="17" charset="-128"/>
                <a:ea typeface="ＭＳ ゴシック" panose="020B0609070205080204" pitchFamily="49" charset="-128"/>
                <a:cs typeface="Times New Roman" panose="02020603050405020304" pitchFamily="18" charset="0"/>
              </a:rPr>
              <a:t>域内処理施設</a:t>
            </a:r>
            <a:endParaRPr 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cxnSp>
        <p:nvCxnSpPr>
          <p:cNvPr id="22" name="直線コネクタ 21">
            <a:extLst>
              <a:ext uri="{FF2B5EF4-FFF2-40B4-BE49-F238E27FC236}">
                <a16:creationId xmlns:a16="http://schemas.microsoft.com/office/drawing/2014/main" id="{6D5B2679-FE7E-4934-82D2-DF3FBCBE98BE}"/>
              </a:ext>
            </a:extLst>
          </p:cNvPr>
          <p:cNvCxnSpPr>
            <a:cxnSpLocks/>
          </p:cNvCxnSpPr>
          <p:nvPr/>
        </p:nvCxnSpPr>
        <p:spPr>
          <a:xfrm flipH="1" flipV="1">
            <a:off x="2876959" y="1974683"/>
            <a:ext cx="569247" cy="1380411"/>
          </a:xfrm>
          <a:prstGeom prst="line">
            <a:avLst/>
          </a:prstGeom>
          <a:ln w="25400">
            <a:solidFill>
              <a:schemeClr val="tx1"/>
            </a:solidFill>
            <a:headEnd type="arrow"/>
            <a:tailEnd type="none" w="sm"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0629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A684A8-028E-4041-95A9-296DA92D22E4}"/>
              </a:ext>
            </a:extLst>
          </p:cNvPr>
          <p:cNvSpPr>
            <a:spLocks noGrp="1"/>
          </p:cNvSpPr>
          <p:nvPr>
            <p:ph type="title" idx="4294967295"/>
          </p:nvPr>
        </p:nvSpPr>
        <p:spPr>
          <a:xfrm>
            <a:off x="-1" y="121921"/>
            <a:ext cx="10800000" cy="521885"/>
          </a:xfrm>
        </p:spPr>
        <p:txBody>
          <a:bodyPr>
            <a:noAutofit/>
          </a:bodyPr>
          <a:lstStyle/>
          <a:p>
            <a:r>
              <a:rPr lang="ja-JP" altLang="en-US" dirty="0">
                <a:solidFill>
                  <a:schemeClr val="bg1"/>
                </a:solidFill>
              </a:rPr>
              <a:t>検討のながれ</a:t>
            </a:r>
            <a:endParaRPr kumimoji="1" lang="ja-JP" altLang="en-US" dirty="0">
              <a:solidFill>
                <a:schemeClr val="bg1"/>
              </a:solidFill>
            </a:endParaRPr>
          </a:p>
        </p:txBody>
      </p:sp>
      <p:sp>
        <p:nvSpPr>
          <p:cNvPr id="6" name="四角形: 角を丸くする 5">
            <a:extLst>
              <a:ext uri="{FF2B5EF4-FFF2-40B4-BE49-F238E27FC236}">
                <a16:creationId xmlns:a16="http://schemas.microsoft.com/office/drawing/2014/main" id="{699B8E09-60CE-4EF6-995D-82EFA5837F97}"/>
              </a:ext>
            </a:extLst>
          </p:cNvPr>
          <p:cNvSpPr/>
          <p:nvPr/>
        </p:nvSpPr>
        <p:spPr>
          <a:xfrm>
            <a:off x="369705" y="1517450"/>
            <a:ext cx="660018" cy="3975824"/>
          </a:xfrm>
          <a:prstGeom prst="roundRect">
            <a:avLst>
              <a:gd name="adj" fmla="val 50000"/>
            </a:avLst>
          </a:prstGeom>
          <a:solidFill>
            <a:schemeClr val="tx1">
              <a:lumMod val="75000"/>
              <a:lumOff val="25000"/>
            </a:schemeClr>
          </a:solidFill>
          <a:ln/>
        </p:spPr>
        <p:style>
          <a:lnRef idx="2">
            <a:schemeClr val="dk1"/>
          </a:lnRef>
          <a:fillRef idx="1">
            <a:schemeClr val="lt1"/>
          </a:fillRef>
          <a:effectRef idx="0">
            <a:schemeClr val="dk1"/>
          </a:effectRef>
          <a:fontRef idx="minor">
            <a:schemeClr val="dk1"/>
          </a:fontRef>
        </p:style>
        <p:txBody>
          <a:bodyPr rot="0" spcFirstLastPara="0" vert="eaVert" wrap="square" lIns="0" tIns="0" rIns="0" bIns="0" numCol="1" spcCol="0" rtlCol="0" fromWordArt="0" anchor="ctr" anchorCtr="0" forceAA="0" compatLnSpc="1">
            <a:prstTxWarp prst="textNoShape">
              <a:avLst/>
            </a:prstTxWarp>
            <a:noAutofit/>
          </a:bodyPr>
          <a:lstStyle/>
          <a:p>
            <a:pPr algn="ctr"/>
            <a:r>
              <a:rPr lang="ja-JP" sz="3200" kern="100" dirty="0">
                <a:solidFill>
                  <a:srgbClr val="FFFFFF"/>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仮想グリッドの作成</a:t>
            </a:r>
            <a:endParaRPr lang="ja-JP" sz="32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sp>
        <p:nvSpPr>
          <p:cNvPr id="8" name="フローチャート: 判断 7">
            <a:extLst>
              <a:ext uri="{FF2B5EF4-FFF2-40B4-BE49-F238E27FC236}">
                <a16:creationId xmlns:a16="http://schemas.microsoft.com/office/drawing/2014/main" id="{D1C54A8D-9081-4104-A303-39BC762F0276}"/>
              </a:ext>
            </a:extLst>
          </p:cNvPr>
          <p:cNvSpPr/>
          <p:nvPr/>
        </p:nvSpPr>
        <p:spPr>
          <a:xfrm>
            <a:off x="7243001" y="3981034"/>
            <a:ext cx="1354448" cy="2117309"/>
          </a:xfrm>
          <a:prstGeom prst="flowChartDecision">
            <a:avLst/>
          </a:prstGeom>
          <a:ln/>
        </p:spPr>
        <p:style>
          <a:lnRef idx="2">
            <a:schemeClr val="dk1"/>
          </a:lnRef>
          <a:fillRef idx="1">
            <a:schemeClr val="lt1"/>
          </a:fillRef>
          <a:effectRef idx="0">
            <a:schemeClr val="dk1"/>
          </a:effectRef>
          <a:fontRef idx="minor">
            <a:schemeClr val="dk1"/>
          </a:fontRef>
        </p:style>
        <p:txBody>
          <a:bodyPr rot="0" spcFirstLastPara="0" vert="eaVert" wrap="square" lIns="0" tIns="0" rIns="0" bIns="0" numCol="1" spcCol="0" rtlCol="0" fromWordArt="0" anchor="ctr" anchorCtr="0" forceAA="0" compatLnSpc="1">
            <a:prstTxWarp prst="textNoShape">
              <a:avLst/>
            </a:prstTxWarp>
            <a:noAutofit/>
          </a:bodyPr>
          <a:lstStyle/>
          <a:p>
            <a:pPr algn="ctr"/>
            <a:r>
              <a:rPr lang="ja-JP" altLang="en-US" sz="32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区分</a:t>
            </a:r>
            <a:endParaRPr lang="en-US" altLang="ja-JP" sz="32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p>
            <a:pPr algn="ctr"/>
            <a:r>
              <a:rPr lang="ja-JP" sz="32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作業</a:t>
            </a:r>
          </a:p>
        </p:txBody>
      </p:sp>
      <p:sp>
        <p:nvSpPr>
          <p:cNvPr id="10" name="四角形: 角を丸くする 9">
            <a:extLst>
              <a:ext uri="{FF2B5EF4-FFF2-40B4-BE49-F238E27FC236}">
                <a16:creationId xmlns:a16="http://schemas.microsoft.com/office/drawing/2014/main" id="{1DE43F5F-A4B0-4CC7-AB40-4B059E2410F1}"/>
              </a:ext>
            </a:extLst>
          </p:cNvPr>
          <p:cNvSpPr/>
          <p:nvPr/>
        </p:nvSpPr>
        <p:spPr>
          <a:xfrm>
            <a:off x="3000862" y="1512843"/>
            <a:ext cx="660018" cy="3975824"/>
          </a:xfrm>
          <a:prstGeom prst="roundRect">
            <a:avLst>
              <a:gd name="adj" fmla="val 50000"/>
            </a:avLst>
          </a:prstGeom>
          <a:solidFill>
            <a:schemeClr val="tx1">
              <a:lumMod val="75000"/>
              <a:lumOff val="25000"/>
            </a:schemeClr>
          </a:solidFill>
          <a:ln/>
        </p:spPr>
        <p:style>
          <a:lnRef idx="2">
            <a:schemeClr val="dk1"/>
          </a:lnRef>
          <a:fillRef idx="1">
            <a:schemeClr val="lt1"/>
          </a:fillRef>
          <a:effectRef idx="0">
            <a:schemeClr val="dk1"/>
          </a:effectRef>
          <a:fontRef idx="minor">
            <a:schemeClr val="dk1"/>
          </a:fontRef>
        </p:style>
        <p:txBody>
          <a:bodyPr rot="0" spcFirstLastPara="0" vert="eaVert" wrap="square" lIns="0" tIns="0" rIns="0" bIns="0" numCol="1" spcCol="0" rtlCol="0" fromWordArt="0" anchor="ctr" anchorCtr="0" forceAA="0" compatLnSpc="1">
            <a:prstTxWarp prst="textNoShape">
              <a:avLst/>
            </a:prstTxWarp>
            <a:noAutofit/>
          </a:bodyPr>
          <a:lstStyle/>
          <a:p>
            <a:pPr algn="ctr"/>
            <a:r>
              <a:rPr lang="ja-JP" sz="3200" kern="100" dirty="0">
                <a:solidFill>
                  <a:srgbClr val="FFFFFF"/>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グリッド</a:t>
            </a:r>
            <a:r>
              <a:rPr lang="ja-JP" altLang="en-US" sz="3200" kern="100" dirty="0">
                <a:solidFill>
                  <a:srgbClr val="FFFFFF"/>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計算</a:t>
            </a:r>
            <a:endParaRPr lang="ja-JP" sz="32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sp>
        <p:nvSpPr>
          <p:cNvPr id="11" name="四角形: 角を丸くする 10">
            <a:extLst>
              <a:ext uri="{FF2B5EF4-FFF2-40B4-BE49-F238E27FC236}">
                <a16:creationId xmlns:a16="http://schemas.microsoft.com/office/drawing/2014/main" id="{36D7774B-A810-40B8-829F-4189862E7406}"/>
              </a:ext>
            </a:extLst>
          </p:cNvPr>
          <p:cNvSpPr/>
          <p:nvPr/>
        </p:nvSpPr>
        <p:spPr>
          <a:xfrm>
            <a:off x="7253863" y="792228"/>
            <a:ext cx="1079500" cy="2117309"/>
          </a:xfrm>
          <a:prstGeom prst="roundRect">
            <a:avLst>
              <a:gd name="adj" fmla="val 18793"/>
            </a:avLst>
          </a:prstGeom>
          <a:solidFill>
            <a:schemeClr val="tx1">
              <a:lumMod val="75000"/>
              <a:lumOff val="25000"/>
            </a:schemeClr>
          </a:solidFill>
          <a:ln/>
        </p:spPr>
        <p:style>
          <a:lnRef idx="2">
            <a:schemeClr val="dk1"/>
          </a:lnRef>
          <a:fillRef idx="1">
            <a:schemeClr val="lt1"/>
          </a:fillRef>
          <a:effectRef idx="0">
            <a:schemeClr val="dk1"/>
          </a:effectRef>
          <a:fontRef idx="minor">
            <a:schemeClr val="dk1"/>
          </a:fontRef>
        </p:style>
        <p:txBody>
          <a:bodyPr rot="0" spcFirstLastPara="0" vert="eaVert" wrap="square" lIns="0" tIns="0" rIns="0" bIns="0" numCol="1" spcCol="0" rtlCol="0" fromWordArt="0" anchor="ctr" anchorCtr="0" forceAA="0" compatLnSpc="1">
            <a:prstTxWarp prst="textNoShape">
              <a:avLst/>
            </a:prstTxWarp>
            <a:noAutofit/>
          </a:bodyPr>
          <a:lstStyle/>
          <a:p>
            <a:pPr algn="ctr"/>
            <a:r>
              <a:rPr lang="ja-JP" altLang="en-US" sz="3200" kern="100" dirty="0">
                <a:solidFill>
                  <a:srgbClr val="FFFFFF"/>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の計算</a:t>
            </a:r>
            <a:endParaRPr lang="en-US" altLang="ja-JP" sz="3200" kern="100" dirty="0">
              <a:solidFill>
                <a:srgbClr val="FFFFFF"/>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p>
            <a:pPr algn="ctr"/>
            <a:r>
              <a:rPr lang="ja-JP" sz="3200" kern="100" dirty="0">
                <a:solidFill>
                  <a:srgbClr val="FFFFFF"/>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グリッド</a:t>
            </a:r>
            <a:r>
              <a:rPr lang="ja-JP" altLang="en-US" sz="3200" kern="100" dirty="0">
                <a:solidFill>
                  <a:srgbClr val="FFFFFF"/>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外</a:t>
            </a:r>
            <a:endParaRPr lang="en-US" altLang="ja-JP" sz="3200" kern="100" dirty="0">
              <a:solidFill>
                <a:srgbClr val="FFFFFF"/>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sp>
        <p:nvSpPr>
          <p:cNvPr id="12" name="フローチャート: 判断 11">
            <a:extLst>
              <a:ext uri="{FF2B5EF4-FFF2-40B4-BE49-F238E27FC236}">
                <a16:creationId xmlns:a16="http://schemas.microsoft.com/office/drawing/2014/main" id="{8D951874-5B43-43ED-9E7D-7F3BEFC32F52}"/>
              </a:ext>
            </a:extLst>
          </p:cNvPr>
          <p:cNvSpPr/>
          <p:nvPr/>
        </p:nvSpPr>
        <p:spPr>
          <a:xfrm>
            <a:off x="5472643" y="1765644"/>
            <a:ext cx="804398" cy="3271712"/>
          </a:xfrm>
          <a:prstGeom prst="flowChartDecision">
            <a:avLst/>
          </a:prstGeom>
          <a:ln/>
        </p:spPr>
        <p:style>
          <a:lnRef idx="2">
            <a:schemeClr val="dk1"/>
          </a:lnRef>
          <a:fillRef idx="1">
            <a:schemeClr val="lt1"/>
          </a:fillRef>
          <a:effectRef idx="0">
            <a:schemeClr val="dk1"/>
          </a:effectRef>
          <a:fontRef idx="minor">
            <a:schemeClr val="dk1"/>
          </a:fontRef>
        </p:style>
        <p:txBody>
          <a:bodyPr rot="0" spcFirstLastPara="0" vert="eaVert" wrap="square" lIns="0" tIns="0" rIns="0" bIns="0" numCol="1" spcCol="0" rtlCol="0" fromWordArt="0" anchor="ctr" anchorCtr="0" forceAA="0" compatLnSpc="1">
            <a:prstTxWarp prst="textNoShape">
              <a:avLst/>
            </a:prstTxWarp>
            <a:noAutofit/>
          </a:bodyPr>
          <a:lstStyle/>
          <a:p>
            <a:pPr algn="ctr"/>
            <a:r>
              <a:rPr lang="ja-JP" sz="32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作業区分</a:t>
            </a:r>
          </a:p>
        </p:txBody>
      </p:sp>
      <p:cxnSp>
        <p:nvCxnSpPr>
          <p:cNvPr id="14" name="直線矢印コネクタ 13">
            <a:extLst>
              <a:ext uri="{FF2B5EF4-FFF2-40B4-BE49-F238E27FC236}">
                <a16:creationId xmlns:a16="http://schemas.microsoft.com/office/drawing/2014/main" id="{0B37E0D7-423E-40C8-84F5-E674F1A37C17}"/>
              </a:ext>
            </a:extLst>
          </p:cNvPr>
          <p:cNvCxnSpPr>
            <a:cxnSpLocks/>
          </p:cNvCxnSpPr>
          <p:nvPr/>
        </p:nvCxnSpPr>
        <p:spPr>
          <a:xfrm>
            <a:off x="1046884" y="3394624"/>
            <a:ext cx="1806319" cy="0"/>
          </a:xfrm>
          <a:prstGeom prst="straightConnector1">
            <a:avLst/>
          </a:prstGeom>
          <a:ln w="60325">
            <a:solidFill>
              <a:schemeClr val="tx1">
                <a:lumMod val="50000"/>
                <a:lumOff val="50000"/>
              </a:schemeClr>
            </a:solidFill>
            <a:tailEnd type="triangle" w="med" len="med"/>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C9D63608-2175-41C0-9F94-BA62CB6700FA}"/>
              </a:ext>
            </a:extLst>
          </p:cNvPr>
          <p:cNvSpPr txBox="1"/>
          <p:nvPr/>
        </p:nvSpPr>
        <p:spPr>
          <a:xfrm>
            <a:off x="5940987" y="1312150"/>
            <a:ext cx="900000" cy="323165"/>
          </a:xfrm>
          <a:prstGeom prst="rect">
            <a:avLst/>
          </a:prstGeom>
          <a:solidFill>
            <a:schemeClr val="accent2">
              <a:lumMod val="75000"/>
            </a:schemeClr>
          </a:solidFill>
        </p:spPr>
        <p:txBody>
          <a:bodyPr vert="horz" wrap="square" lIns="0" rIns="0" rtlCol="0">
            <a:spAutoFit/>
          </a:bodyPr>
          <a:lstStyle/>
          <a:p>
            <a:pPr algn="ctr">
              <a:lnSpc>
                <a:spcPts val="1800"/>
              </a:lnSpc>
            </a:pPr>
            <a:r>
              <a:rPr kumimoji="1" lang="ja-JP" altLang="en-US" sz="1600" dirty="0">
                <a:solidFill>
                  <a:schemeClr val="bg1"/>
                </a:solidFill>
                <a:latin typeface="HGP創英角ｺﾞｼｯｸUB" panose="020B0900000000000000" pitchFamily="50" charset="-128"/>
                <a:ea typeface="HGP創英角ｺﾞｼｯｸUB" panose="020B0900000000000000" pitchFamily="50" charset="-128"/>
              </a:rPr>
              <a:t>グリッド外</a:t>
            </a:r>
            <a:endParaRPr kumimoji="1" lang="en-US" altLang="ja-JP" sz="1600" dirty="0">
              <a:solidFill>
                <a:schemeClr val="bg1"/>
              </a:solidFill>
              <a:latin typeface="HGP創英角ｺﾞｼｯｸUB" panose="020B0900000000000000" pitchFamily="50" charset="-128"/>
              <a:ea typeface="HGP創英角ｺﾞｼｯｸUB" panose="020B0900000000000000" pitchFamily="50" charset="-128"/>
            </a:endParaRPr>
          </a:p>
        </p:txBody>
      </p:sp>
      <p:cxnSp>
        <p:nvCxnSpPr>
          <p:cNvPr id="17" name="直線矢印コネクタ 16">
            <a:extLst>
              <a:ext uri="{FF2B5EF4-FFF2-40B4-BE49-F238E27FC236}">
                <a16:creationId xmlns:a16="http://schemas.microsoft.com/office/drawing/2014/main" id="{C3A6AA76-A991-47E4-B056-6135B2B18997}"/>
              </a:ext>
            </a:extLst>
          </p:cNvPr>
          <p:cNvCxnSpPr>
            <a:cxnSpLocks/>
          </p:cNvCxnSpPr>
          <p:nvPr/>
        </p:nvCxnSpPr>
        <p:spPr>
          <a:xfrm>
            <a:off x="3660880" y="3394624"/>
            <a:ext cx="1743556" cy="0"/>
          </a:xfrm>
          <a:prstGeom prst="straightConnector1">
            <a:avLst/>
          </a:prstGeom>
          <a:ln w="60325">
            <a:solidFill>
              <a:schemeClr val="tx1">
                <a:lumMod val="50000"/>
                <a:lumOff val="50000"/>
              </a:schemeClr>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18" name="直線矢印コネクタ 17">
            <a:extLst>
              <a:ext uri="{FF2B5EF4-FFF2-40B4-BE49-F238E27FC236}">
                <a16:creationId xmlns:a16="http://schemas.microsoft.com/office/drawing/2014/main" id="{DE78834B-FE47-43CB-B265-37CA3F5F8E66}"/>
              </a:ext>
            </a:extLst>
          </p:cNvPr>
          <p:cNvCxnSpPr/>
          <p:nvPr/>
        </p:nvCxnSpPr>
        <p:spPr>
          <a:xfrm>
            <a:off x="5874842" y="5037356"/>
            <a:ext cx="1224000" cy="0"/>
          </a:xfrm>
          <a:prstGeom prst="straightConnector1">
            <a:avLst/>
          </a:prstGeom>
          <a:ln w="60325">
            <a:solidFill>
              <a:schemeClr val="tx1">
                <a:lumMod val="50000"/>
                <a:lumOff val="50000"/>
              </a:schemeClr>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直線矢印コネクタ 18">
            <a:extLst>
              <a:ext uri="{FF2B5EF4-FFF2-40B4-BE49-F238E27FC236}">
                <a16:creationId xmlns:a16="http://schemas.microsoft.com/office/drawing/2014/main" id="{76CFF741-2066-4D09-A4A9-A699468B96D9}"/>
              </a:ext>
            </a:extLst>
          </p:cNvPr>
          <p:cNvCxnSpPr/>
          <p:nvPr/>
        </p:nvCxnSpPr>
        <p:spPr>
          <a:xfrm>
            <a:off x="5874841" y="1725624"/>
            <a:ext cx="1224000" cy="0"/>
          </a:xfrm>
          <a:prstGeom prst="straightConnector1">
            <a:avLst/>
          </a:prstGeom>
          <a:ln w="60325">
            <a:solidFill>
              <a:schemeClr val="tx1">
                <a:lumMod val="50000"/>
                <a:lumOff val="50000"/>
              </a:schemeClr>
            </a:solidFill>
            <a:tailEnd type="triangle" w="med" len="med"/>
          </a:ln>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a16="http://schemas.microsoft.com/office/drawing/2014/main" id="{AC6F214F-AADA-4CF2-B3CE-12267B1C3BAA}"/>
              </a:ext>
            </a:extLst>
          </p:cNvPr>
          <p:cNvSpPr txBox="1"/>
          <p:nvPr/>
        </p:nvSpPr>
        <p:spPr>
          <a:xfrm>
            <a:off x="1055433" y="2268106"/>
            <a:ext cx="1836000" cy="360000"/>
          </a:xfrm>
          <a:prstGeom prst="rect">
            <a:avLst/>
          </a:prstGeom>
          <a:noFill/>
        </p:spPr>
        <p:txBody>
          <a:bodyPr vert="horz" wrap="square" rtlCol="0">
            <a:spAutoFit/>
          </a:bodyPr>
          <a:lstStyle/>
          <a:p>
            <a:r>
              <a:rPr kumimoji="1" lang="ja-JP" altLang="en-US" sz="2000" dirty="0">
                <a:latin typeface="HGP創英角ｺﾞｼｯｸUB" panose="020B0900000000000000" pitchFamily="50" charset="-128"/>
                <a:ea typeface="HGP創英角ｺﾞｼｯｸUB" panose="020B0900000000000000" pitchFamily="50" charset="-128"/>
              </a:rPr>
              <a:t>☑収集区域</a:t>
            </a:r>
          </a:p>
        </p:txBody>
      </p:sp>
      <p:sp>
        <p:nvSpPr>
          <p:cNvPr id="22" name="テキスト ボックス 21">
            <a:extLst>
              <a:ext uri="{FF2B5EF4-FFF2-40B4-BE49-F238E27FC236}">
                <a16:creationId xmlns:a16="http://schemas.microsoft.com/office/drawing/2014/main" id="{758E98A7-9A06-44F4-B1CD-6F071FC8A261}"/>
              </a:ext>
            </a:extLst>
          </p:cNvPr>
          <p:cNvSpPr txBox="1"/>
          <p:nvPr/>
        </p:nvSpPr>
        <p:spPr>
          <a:xfrm>
            <a:off x="1050717" y="2626825"/>
            <a:ext cx="1836000" cy="360000"/>
          </a:xfrm>
          <a:prstGeom prst="rect">
            <a:avLst/>
          </a:prstGeom>
          <a:noFill/>
        </p:spPr>
        <p:txBody>
          <a:bodyPr vert="horz" wrap="square" rtlCol="0">
            <a:spAutoFit/>
          </a:bodyPr>
          <a:lstStyle/>
          <a:p>
            <a:r>
              <a:rPr kumimoji="1" lang="ja-JP" altLang="en-US" sz="2000" dirty="0">
                <a:latin typeface="HGP創英角ｺﾞｼｯｸUB" panose="020B0900000000000000" pitchFamily="50" charset="-128"/>
                <a:ea typeface="HGP創英角ｺﾞｼｯｸUB" panose="020B0900000000000000" pitchFamily="50" charset="-128"/>
              </a:rPr>
              <a:t>☑メッシュ割付</a:t>
            </a:r>
          </a:p>
        </p:txBody>
      </p:sp>
      <p:sp>
        <p:nvSpPr>
          <p:cNvPr id="23" name="テキスト ボックス 22">
            <a:extLst>
              <a:ext uri="{FF2B5EF4-FFF2-40B4-BE49-F238E27FC236}">
                <a16:creationId xmlns:a16="http://schemas.microsoft.com/office/drawing/2014/main" id="{A3F3186F-673D-4C67-AEB4-9CB62C21F7B5}"/>
              </a:ext>
            </a:extLst>
          </p:cNvPr>
          <p:cNvSpPr txBox="1"/>
          <p:nvPr/>
        </p:nvSpPr>
        <p:spPr>
          <a:xfrm>
            <a:off x="1039085" y="1936209"/>
            <a:ext cx="1836000" cy="360000"/>
          </a:xfrm>
          <a:prstGeom prst="rect">
            <a:avLst/>
          </a:prstGeom>
          <a:noFill/>
        </p:spPr>
        <p:txBody>
          <a:bodyPr vert="horz" wrap="square" rtlCol="0">
            <a:spAutoFit/>
          </a:bodyPr>
          <a:lstStyle/>
          <a:p>
            <a:r>
              <a:rPr kumimoji="1" lang="ja-JP" altLang="en-US" sz="2000" dirty="0">
                <a:latin typeface="HGP創英角ｺﾞｼｯｸUB" panose="020B0900000000000000" pitchFamily="50" charset="-128"/>
                <a:ea typeface="HGP創英角ｺﾞｼｯｸUB" panose="020B0900000000000000" pitchFamily="50" charset="-128"/>
              </a:rPr>
              <a:t>☑世帯密度</a:t>
            </a:r>
          </a:p>
        </p:txBody>
      </p:sp>
      <p:sp>
        <p:nvSpPr>
          <p:cNvPr id="25" name="テキスト ボックス 24">
            <a:extLst>
              <a:ext uri="{FF2B5EF4-FFF2-40B4-BE49-F238E27FC236}">
                <a16:creationId xmlns:a16="http://schemas.microsoft.com/office/drawing/2014/main" id="{8BCAADD9-0989-48F8-ACC1-32F9009A2B24}"/>
              </a:ext>
            </a:extLst>
          </p:cNvPr>
          <p:cNvSpPr txBox="1"/>
          <p:nvPr/>
        </p:nvSpPr>
        <p:spPr>
          <a:xfrm>
            <a:off x="3590565" y="1936209"/>
            <a:ext cx="1836000" cy="360000"/>
          </a:xfrm>
          <a:prstGeom prst="rect">
            <a:avLst/>
          </a:prstGeom>
          <a:noFill/>
        </p:spPr>
        <p:txBody>
          <a:bodyPr vert="horz" wrap="square" rtlCol="0">
            <a:spAutoFit/>
          </a:bodyPr>
          <a:lstStyle/>
          <a:p>
            <a:r>
              <a:rPr kumimoji="1" lang="ja-JP" altLang="en-US" sz="2000" dirty="0">
                <a:latin typeface="HGP創英角ｺﾞｼｯｸUB" panose="020B0900000000000000" pitchFamily="50" charset="-128"/>
                <a:ea typeface="HGP創英角ｺﾞｼｯｸUB" panose="020B0900000000000000" pitchFamily="50" charset="-128"/>
              </a:rPr>
              <a:t>☑ごみ発生量</a:t>
            </a:r>
          </a:p>
        </p:txBody>
      </p:sp>
      <p:sp>
        <p:nvSpPr>
          <p:cNvPr id="26" name="テキスト ボックス 25">
            <a:extLst>
              <a:ext uri="{FF2B5EF4-FFF2-40B4-BE49-F238E27FC236}">
                <a16:creationId xmlns:a16="http://schemas.microsoft.com/office/drawing/2014/main" id="{89202251-128C-42DB-8EB5-ED549BA2180E}"/>
              </a:ext>
            </a:extLst>
          </p:cNvPr>
          <p:cNvSpPr txBox="1"/>
          <p:nvPr/>
        </p:nvSpPr>
        <p:spPr>
          <a:xfrm>
            <a:off x="3592076" y="2323831"/>
            <a:ext cx="1836000" cy="360000"/>
          </a:xfrm>
          <a:prstGeom prst="rect">
            <a:avLst/>
          </a:prstGeom>
          <a:noFill/>
        </p:spPr>
        <p:txBody>
          <a:bodyPr vert="horz" wrap="square" rtlCol="0">
            <a:spAutoFit/>
          </a:bodyPr>
          <a:lstStyle/>
          <a:p>
            <a:r>
              <a:rPr kumimoji="1" lang="ja-JP" altLang="en-US" sz="2000" dirty="0">
                <a:latin typeface="HGP創英角ｺﾞｼｯｸUB" panose="020B0900000000000000" pitchFamily="50" charset="-128"/>
                <a:ea typeface="HGP創英角ｺﾞｼｯｸUB" panose="020B0900000000000000" pitchFamily="50" charset="-128"/>
              </a:rPr>
              <a:t>☑車両台数</a:t>
            </a:r>
          </a:p>
        </p:txBody>
      </p:sp>
      <p:sp>
        <p:nvSpPr>
          <p:cNvPr id="39" name="正方形/長方形 38">
            <a:extLst>
              <a:ext uri="{FF2B5EF4-FFF2-40B4-BE49-F238E27FC236}">
                <a16:creationId xmlns:a16="http://schemas.microsoft.com/office/drawing/2014/main" id="{3EB481F6-2FDA-4DFD-BB19-E1D1F7A99C17}"/>
              </a:ext>
            </a:extLst>
          </p:cNvPr>
          <p:cNvSpPr/>
          <p:nvPr/>
        </p:nvSpPr>
        <p:spPr>
          <a:xfrm>
            <a:off x="8686172" y="833584"/>
            <a:ext cx="468000" cy="2016000"/>
          </a:xfrm>
          <a:prstGeom prst="rect">
            <a:avLst/>
          </a:prstGeom>
          <a:solidFill>
            <a:schemeClr val="bg1"/>
          </a:solidFill>
          <a:ln/>
        </p:spPr>
        <p:style>
          <a:lnRef idx="2">
            <a:schemeClr val="dk1"/>
          </a:lnRef>
          <a:fillRef idx="1">
            <a:schemeClr val="lt1"/>
          </a:fillRef>
          <a:effectRef idx="0">
            <a:schemeClr val="dk1"/>
          </a:effectRef>
          <a:fontRef idx="minor">
            <a:schemeClr val="dk1"/>
          </a:fontRef>
        </p:style>
        <p:txBody>
          <a:bodyPr rot="0" spcFirstLastPara="0" vert="eaVert" wrap="square" lIns="0" tIns="0" rIns="0" bIns="0" numCol="1" spcCol="0" rtlCol="0" fromWordArt="0" anchor="ctr" anchorCtr="0" forceAA="0" compatLnSpc="1">
            <a:prstTxWarp prst="textNoShape">
              <a:avLst/>
            </a:prstTxWarp>
            <a:noAutofit/>
          </a:bodyPr>
          <a:lstStyle/>
          <a:p>
            <a:pPr algn="ctr"/>
            <a:r>
              <a:rPr lang="ja-JP" altLang="en-US" sz="2000" kern="100" dirty="0">
                <a:solidFill>
                  <a:schemeClr val="tx1"/>
                </a:solidFill>
                <a:latin typeface="HGP創英角ｺﾞｼｯｸUB" panose="020B0900000000000000" pitchFamily="50" charset="-128"/>
                <a:ea typeface="HGP創英角ｺﾞｼｯｸUB" panose="020B0900000000000000" pitchFamily="50" charset="-128"/>
                <a:cs typeface="Times New Roman" panose="02020603050405020304" pitchFamily="18" charset="0"/>
              </a:rPr>
              <a:t>運搬距離</a:t>
            </a:r>
            <a:endParaRPr lang="ja-JP" sz="200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sp>
        <p:nvSpPr>
          <p:cNvPr id="40" name="正方形/長方形 39">
            <a:extLst>
              <a:ext uri="{FF2B5EF4-FFF2-40B4-BE49-F238E27FC236}">
                <a16:creationId xmlns:a16="http://schemas.microsoft.com/office/drawing/2014/main" id="{54A7EE1C-3352-47FF-9305-2A2989F1F149}"/>
              </a:ext>
            </a:extLst>
          </p:cNvPr>
          <p:cNvSpPr/>
          <p:nvPr/>
        </p:nvSpPr>
        <p:spPr>
          <a:xfrm>
            <a:off x="10112242" y="833583"/>
            <a:ext cx="468000" cy="1434521"/>
          </a:xfrm>
          <a:prstGeom prst="rect">
            <a:avLst/>
          </a:prstGeom>
          <a:solidFill>
            <a:schemeClr val="bg1"/>
          </a:solidFill>
          <a:ln/>
        </p:spPr>
        <p:style>
          <a:lnRef idx="2">
            <a:schemeClr val="dk1"/>
          </a:lnRef>
          <a:fillRef idx="1">
            <a:schemeClr val="lt1"/>
          </a:fillRef>
          <a:effectRef idx="0">
            <a:schemeClr val="dk1"/>
          </a:effectRef>
          <a:fontRef idx="minor">
            <a:schemeClr val="dk1"/>
          </a:fontRef>
        </p:style>
        <p:txBody>
          <a:bodyPr rot="0" spcFirstLastPara="0" vert="eaVert" wrap="square" lIns="0" tIns="0" rIns="0" bIns="0" numCol="1" spcCol="0" rtlCol="0" fromWordArt="0" anchor="ctr" anchorCtr="0" forceAA="0" compatLnSpc="1">
            <a:prstTxWarp prst="textNoShape">
              <a:avLst/>
            </a:prstTxWarp>
            <a:noAutofit/>
          </a:bodyPr>
          <a:lstStyle/>
          <a:p>
            <a:pPr algn="ctr"/>
            <a:r>
              <a:rPr lang="ja-JP" altLang="en-US" sz="2000" kern="100" dirty="0">
                <a:solidFill>
                  <a:schemeClr val="tx1"/>
                </a:solidFill>
                <a:latin typeface="HGP創英角ｺﾞｼｯｸUB" panose="020B0900000000000000" pitchFamily="50" charset="-128"/>
                <a:ea typeface="HGP創英角ｺﾞｼｯｸUB" panose="020B0900000000000000" pitchFamily="50" charset="-128"/>
                <a:cs typeface="Times New Roman" panose="02020603050405020304" pitchFamily="18" charset="0"/>
              </a:rPr>
              <a:t>燃料消費量</a:t>
            </a:r>
            <a:endParaRPr lang="ja-JP" sz="200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sp>
        <p:nvSpPr>
          <p:cNvPr id="49" name="四角形: 角を丸くする 48">
            <a:extLst>
              <a:ext uri="{FF2B5EF4-FFF2-40B4-BE49-F238E27FC236}">
                <a16:creationId xmlns:a16="http://schemas.microsoft.com/office/drawing/2014/main" id="{E68C91C5-FA35-4594-AF49-C165F8D1BD40}"/>
              </a:ext>
            </a:extLst>
          </p:cNvPr>
          <p:cNvSpPr/>
          <p:nvPr/>
        </p:nvSpPr>
        <p:spPr>
          <a:xfrm>
            <a:off x="11449357" y="792980"/>
            <a:ext cx="648000" cy="2592000"/>
          </a:xfrm>
          <a:prstGeom prst="roundRect">
            <a:avLst>
              <a:gd name="adj" fmla="val 50000"/>
            </a:avLst>
          </a:prstGeom>
          <a:solidFill>
            <a:schemeClr val="accent4"/>
          </a:solidFill>
          <a:ln/>
        </p:spPr>
        <p:style>
          <a:lnRef idx="2">
            <a:schemeClr val="dk1"/>
          </a:lnRef>
          <a:fillRef idx="1">
            <a:schemeClr val="lt1"/>
          </a:fillRef>
          <a:effectRef idx="0">
            <a:schemeClr val="dk1"/>
          </a:effectRef>
          <a:fontRef idx="minor">
            <a:schemeClr val="dk1"/>
          </a:fontRef>
        </p:style>
        <p:txBody>
          <a:bodyPr rot="0" spcFirstLastPara="0" vert="eaVert" wrap="square" lIns="0" tIns="0" rIns="0" bIns="0" numCol="1" spcCol="0" rtlCol="0" fromWordArt="0" anchor="ctr" anchorCtr="0" forceAA="0" compatLnSpc="1">
            <a:prstTxWarp prst="textNoShape">
              <a:avLst/>
            </a:prstTxWarp>
            <a:noAutofit/>
          </a:bodyPr>
          <a:lstStyle/>
          <a:p>
            <a:pPr algn="ctr"/>
            <a:r>
              <a:rPr lang="ja-JP" altLang="en-US" sz="32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温室効果ガス</a:t>
            </a:r>
            <a:endParaRPr lang="ja-JP" sz="32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sp>
        <p:nvSpPr>
          <p:cNvPr id="50" name="四角形: 角を丸くする 49">
            <a:extLst>
              <a:ext uri="{FF2B5EF4-FFF2-40B4-BE49-F238E27FC236}">
                <a16:creationId xmlns:a16="http://schemas.microsoft.com/office/drawing/2014/main" id="{60464ECB-FB8A-4EED-B688-850620E4FAB6}"/>
              </a:ext>
            </a:extLst>
          </p:cNvPr>
          <p:cNvSpPr/>
          <p:nvPr/>
        </p:nvSpPr>
        <p:spPr>
          <a:xfrm>
            <a:off x="11449357" y="3839856"/>
            <a:ext cx="648000" cy="2592000"/>
          </a:xfrm>
          <a:prstGeom prst="roundRect">
            <a:avLst>
              <a:gd name="adj" fmla="val 50000"/>
            </a:avLst>
          </a:prstGeom>
          <a:solidFill>
            <a:schemeClr val="accent4"/>
          </a:solidFill>
          <a:ln/>
        </p:spPr>
        <p:style>
          <a:lnRef idx="2">
            <a:schemeClr val="dk1"/>
          </a:lnRef>
          <a:fillRef idx="1">
            <a:schemeClr val="lt1"/>
          </a:fillRef>
          <a:effectRef idx="0">
            <a:schemeClr val="dk1"/>
          </a:effectRef>
          <a:fontRef idx="minor">
            <a:schemeClr val="dk1"/>
          </a:fontRef>
        </p:style>
        <p:txBody>
          <a:bodyPr rot="0" spcFirstLastPara="0" vert="eaVert" wrap="square" lIns="0" tIns="0" rIns="0" bIns="0" numCol="1" spcCol="0" rtlCol="0" fromWordArt="0" anchor="ctr" anchorCtr="0" forceAA="0" compatLnSpc="1">
            <a:prstTxWarp prst="textNoShape">
              <a:avLst/>
            </a:prstTxWarp>
            <a:noAutofit/>
          </a:bodyPr>
          <a:lstStyle/>
          <a:p>
            <a:pPr algn="ctr"/>
            <a:r>
              <a:rPr lang="ja-JP" altLang="en-US" sz="32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収集運搬費</a:t>
            </a:r>
            <a:endParaRPr lang="ja-JP" sz="32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cxnSp>
        <p:nvCxnSpPr>
          <p:cNvPr id="52" name="直線矢印コネクタ 51">
            <a:extLst>
              <a:ext uri="{FF2B5EF4-FFF2-40B4-BE49-F238E27FC236}">
                <a16:creationId xmlns:a16="http://schemas.microsoft.com/office/drawing/2014/main" id="{A95ACFF9-9BF8-4AC5-9683-8E7F5F499F2F}"/>
              </a:ext>
            </a:extLst>
          </p:cNvPr>
          <p:cNvCxnSpPr/>
          <p:nvPr/>
        </p:nvCxnSpPr>
        <p:spPr>
          <a:xfrm>
            <a:off x="7912431" y="6118969"/>
            <a:ext cx="720000" cy="0"/>
          </a:xfrm>
          <a:prstGeom prst="straightConnector1">
            <a:avLst/>
          </a:prstGeom>
          <a:ln w="60325">
            <a:solidFill>
              <a:schemeClr val="tx1">
                <a:lumMod val="50000"/>
                <a:lumOff val="50000"/>
              </a:schemeClr>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53" name="直線矢印コネクタ 52">
            <a:extLst>
              <a:ext uri="{FF2B5EF4-FFF2-40B4-BE49-F238E27FC236}">
                <a16:creationId xmlns:a16="http://schemas.microsoft.com/office/drawing/2014/main" id="{08DA1BE5-4F62-4314-BDAB-D08AB31ECD86}"/>
              </a:ext>
            </a:extLst>
          </p:cNvPr>
          <p:cNvCxnSpPr/>
          <p:nvPr/>
        </p:nvCxnSpPr>
        <p:spPr>
          <a:xfrm>
            <a:off x="7912430" y="3949961"/>
            <a:ext cx="720000" cy="0"/>
          </a:xfrm>
          <a:prstGeom prst="straightConnector1">
            <a:avLst/>
          </a:prstGeom>
          <a:ln w="60325">
            <a:solidFill>
              <a:schemeClr val="tx1">
                <a:lumMod val="50000"/>
                <a:lumOff val="50000"/>
              </a:schemeClr>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54" name="直線矢印コネクタ 53">
            <a:extLst>
              <a:ext uri="{FF2B5EF4-FFF2-40B4-BE49-F238E27FC236}">
                <a16:creationId xmlns:a16="http://schemas.microsoft.com/office/drawing/2014/main" id="{9EFED488-5146-4D7E-89AA-39BD4BFD824A}"/>
              </a:ext>
            </a:extLst>
          </p:cNvPr>
          <p:cNvCxnSpPr/>
          <p:nvPr/>
        </p:nvCxnSpPr>
        <p:spPr>
          <a:xfrm>
            <a:off x="8334969" y="1685518"/>
            <a:ext cx="360000" cy="0"/>
          </a:xfrm>
          <a:prstGeom prst="straightConnector1">
            <a:avLst/>
          </a:prstGeom>
          <a:ln w="60325">
            <a:solidFill>
              <a:schemeClr val="tx1">
                <a:lumMod val="50000"/>
                <a:lumOff val="50000"/>
              </a:schemeClr>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56" name="直線矢印コネクタ 55">
            <a:extLst>
              <a:ext uri="{FF2B5EF4-FFF2-40B4-BE49-F238E27FC236}">
                <a16:creationId xmlns:a16="http://schemas.microsoft.com/office/drawing/2014/main" id="{A8C83943-8A4B-4029-9C55-DD0F682F1E9B}"/>
              </a:ext>
            </a:extLst>
          </p:cNvPr>
          <p:cNvCxnSpPr>
            <a:cxnSpLocks/>
          </p:cNvCxnSpPr>
          <p:nvPr/>
        </p:nvCxnSpPr>
        <p:spPr>
          <a:xfrm>
            <a:off x="10587115" y="1685518"/>
            <a:ext cx="828000" cy="0"/>
          </a:xfrm>
          <a:prstGeom prst="straightConnector1">
            <a:avLst/>
          </a:prstGeom>
          <a:ln w="60325">
            <a:solidFill>
              <a:schemeClr val="tx1">
                <a:lumMod val="50000"/>
                <a:lumOff val="50000"/>
              </a:schemeClr>
            </a:solidFill>
            <a:tailEnd type="triangle" w="med" len="med"/>
          </a:ln>
        </p:spPr>
        <p:style>
          <a:lnRef idx="1">
            <a:schemeClr val="accent1"/>
          </a:lnRef>
          <a:fillRef idx="0">
            <a:schemeClr val="accent1"/>
          </a:fillRef>
          <a:effectRef idx="0">
            <a:schemeClr val="accent1"/>
          </a:effectRef>
          <a:fontRef idx="minor">
            <a:schemeClr val="tx1"/>
          </a:fontRef>
        </p:style>
      </p:cxnSp>
      <p:sp>
        <p:nvSpPr>
          <p:cNvPr id="37" name="正方形/長方形 36">
            <a:extLst>
              <a:ext uri="{FF2B5EF4-FFF2-40B4-BE49-F238E27FC236}">
                <a16:creationId xmlns:a16="http://schemas.microsoft.com/office/drawing/2014/main" id="{B6782B83-536E-427C-B9F6-FE7BF9F5FE5B}"/>
              </a:ext>
            </a:extLst>
          </p:cNvPr>
          <p:cNvSpPr/>
          <p:nvPr/>
        </p:nvSpPr>
        <p:spPr>
          <a:xfrm>
            <a:off x="10112242" y="3592980"/>
            <a:ext cx="468000" cy="792000"/>
          </a:xfrm>
          <a:prstGeom prst="rect">
            <a:avLst/>
          </a:prstGeom>
          <a:solidFill>
            <a:schemeClr val="bg1"/>
          </a:solidFill>
          <a:ln/>
        </p:spPr>
        <p:style>
          <a:lnRef idx="2">
            <a:schemeClr val="dk1"/>
          </a:lnRef>
          <a:fillRef idx="1">
            <a:schemeClr val="lt1"/>
          </a:fillRef>
          <a:effectRef idx="0">
            <a:schemeClr val="dk1"/>
          </a:effectRef>
          <a:fontRef idx="minor">
            <a:schemeClr val="dk1"/>
          </a:fontRef>
        </p:style>
        <p:txBody>
          <a:bodyPr rot="0" spcFirstLastPara="0" vert="eaVert" wrap="square" lIns="0" tIns="0" rIns="0" bIns="0" numCol="1" spcCol="0" rtlCol="0" fromWordArt="0" anchor="ctr" anchorCtr="0" forceAA="0" compatLnSpc="1">
            <a:prstTxWarp prst="textNoShape">
              <a:avLst/>
            </a:prstTxWarp>
            <a:noAutofit/>
          </a:bodyPr>
          <a:lstStyle/>
          <a:p>
            <a:pPr algn="ctr"/>
            <a:r>
              <a:rPr lang="ja-JP" altLang="en-US" sz="2000" kern="100" dirty="0">
                <a:solidFill>
                  <a:schemeClr val="tx1"/>
                </a:solidFill>
                <a:latin typeface="HGP創英角ｺﾞｼｯｸUB" panose="020B0900000000000000" pitchFamily="50" charset="-128"/>
                <a:ea typeface="HGP創英角ｺﾞｼｯｸUB" panose="020B0900000000000000" pitchFamily="50" charset="-128"/>
                <a:cs typeface="Times New Roman" panose="02020603050405020304" pitchFamily="18" charset="0"/>
              </a:rPr>
              <a:t>燃料費</a:t>
            </a:r>
            <a:endParaRPr lang="ja-JP" sz="200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cxnSp>
        <p:nvCxnSpPr>
          <p:cNvPr id="38" name="直線矢印コネクタ 37">
            <a:extLst>
              <a:ext uri="{FF2B5EF4-FFF2-40B4-BE49-F238E27FC236}">
                <a16:creationId xmlns:a16="http://schemas.microsoft.com/office/drawing/2014/main" id="{2383F4FE-3D31-45E1-BE18-3513AE0ECB94}"/>
              </a:ext>
            </a:extLst>
          </p:cNvPr>
          <p:cNvCxnSpPr>
            <a:cxnSpLocks/>
          </p:cNvCxnSpPr>
          <p:nvPr/>
        </p:nvCxnSpPr>
        <p:spPr>
          <a:xfrm>
            <a:off x="9153312" y="1686615"/>
            <a:ext cx="972000" cy="0"/>
          </a:xfrm>
          <a:prstGeom prst="straightConnector1">
            <a:avLst/>
          </a:prstGeom>
          <a:ln w="60325">
            <a:solidFill>
              <a:schemeClr val="tx1">
                <a:lumMod val="50000"/>
                <a:lumOff val="50000"/>
              </a:schemeClr>
            </a:solidFill>
            <a:tailEnd type="triangle" w="med" len="med"/>
          </a:ln>
        </p:spPr>
        <p:style>
          <a:lnRef idx="1">
            <a:schemeClr val="accent1"/>
          </a:lnRef>
          <a:fillRef idx="0">
            <a:schemeClr val="accent1"/>
          </a:fillRef>
          <a:effectRef idx="0">
            <a:schemeClr val="accent1"/>
          </a:effectRef>
          <a:fontRef idx="minor">
            <a:schemeClr val="tx1"/>
          </a:fontRef>
        </p:style>
      </p:cxnSp>
      <p:sp>
        <p:nvSpPr>
          <p:cNvPr id="51" name="正方形/長方形 50">
            <a:extLst>
              <a:ext uri="{FF2B5EF4-FFF2-40B4-BE49-F238E27FC236}">
                <a16:creationId xmlns:a16="http://schemas.microsoft.com/office/drawing/2014/main" id="{1CB38206-1B9E-4CE3-80B4-F0A0383D425D}"/>
              </a:ext>
            </a:extLst>
          </p:cNvPr>
          <p:cNvSpPr/>
          <p:nvPr/>
        </p:nvSpPr>
        <p:spPr>
          <a:xfrm>
            <a:off x="10118196" y="5096732"/>
            <a:ext cx="468000" cy="792000"/>
          </a:xfrm>
          <a:prstGeom prst="rect">
            <a:avLst/>
          </a:prstGeom>
          <a:solidFill>
            <a:schemeClr val="bg1"/>
          </a:solidFill>
          <a:ln/>
        </p:spPr>
        <p:style>
          <a:lnRef idx="2">
            <a:schemeClr val="dk1"/>
          </a:lnRef>
          <a:fillRef idx="1">
            <a:schemeClr val="lt1"/>
          </a:fillRef>
          <a:effectRef idx="0">
            <a:schemeClr val="dk1"/>
          </a:effectRef>
          <a:fontRef idx="minor">
            <a:schemeClr val="dk1"/>
          </a:fontRef>
        </p:style>
        <p:txBody>
          <a:bodyPr rot="0" spcFirstLastPara="0" vert="eaVert" wrap="square" lIns="0" tIns="0" rIns="0" bIns="0" numCol="1" spcCol="0" rtlCol="0" fromWordArt="0" anchor="ctr" anchorCtr="0" forceAA="0" compatLnSpc="1">
            <a:prstTxWarp prst="textNoShape">
              <a:avLst/>
            </a:prstTxWarp>
            <a:noAutofit/>
          </a:bodyPr>
          <a:lstStyle/>
          <a:p>
            <a:pPr algn="ctr"/>
            <a:r>
              <a:rPr lang="ja-JP" altLang="en-US" sz="200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人件費</a:t>
            </a:r>
            <a:endParaRPr lang="ja-JP" sz="200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sp>
        <p:nvSpPr>
          <p:cNvPr id="59" name="正方形/長方形 58">
            <a:extLst>
              <a:ext uri="{FF2B5EF4-FFF2-40B4-BE49-F238E27FC236}">
                <a16:creationId xmlns:a16="http://schemas.microsoft.com/office/drawing/2014/main" id="{77F8FC5B-9506-44E2-B574-8F0FAD845734}"/>
              </a:ext>
            </a:extLst>
          </p:cNvPr>
          <p:cNvSpPr/>
          <p:nvPr/>
        </p:nvSpPr>
        <p:spPr>
          <a:xfrm>
            <a:off x="10713778" y="5623811"/>
            <a:ext cx="468000" cy="792000"/>
          </a:xfrm>
          <a:prstGeom prst="rect">
            <a:avLst/>
          </a:prstGeom>
          <a:solidFill>
            <a:schemeClr val="bg1"/>
          </a:solidFill>
          <a:ln/>
        </p:spPr>
        <p:style>
          <a:lnRef idx="2">
            <a:schemeClr val="dk1"/>
          </a:lnRef>
          <a:fillRef idx="1">
            <a:schemeClr val="lt1"/>
          </a:fillRef>
          <a:effectRef idx="0">
            <a:schemeClr val="dk1"/>
          </a:effectRef>
          <a:fontRef idx="minor">
            <a:schemeClr val="dk1"/>
          </a:fontRef>
        </p:style>
        <p:txBody>
          <a:bodyPr rot="0" spcFirstLastPara="0" vert="eaVert" wrap="square" lIns="0" tIns="0" rIns="0" bIns="0" numCol="1" spcCol="0" rtlCol="0" fromWordArt="0" anchor="ctr" anchorCtr="0" forceAA="0" compatLnSpc="1">
            <a:prstTxWarp prst="textNoShape">
              <a:avLst/>
            </a:prstTxWarp>
            <a:noAutofit/>
          </a:bodyPr>
          <a:lstStyle/>
          <a:p>
            <a:pPr algn="ctr"/>
            <a:r>
              <a:rPr lang="ja-JP" altLang="en-US" sz="200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諸経費</a:t>
            </a:r>
            <a:endParaRPr lang="ja-JP" sz="200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cxnSp>
        <p:nvCxnSpPr>
          <p:cNvPr id="60" name="直線矢印コネクタ 59">
            <a:extLst>
              <a:ext uri="{FF2B5EF4-FFF2-40B4-BE49-F238E27FC236}">
                <a16:creationId xmlns:a16="http://schemas.microsoft.com/office/drawing/2014/main" id="{CB8DE553-C3D1-456F-9A27-F066938B1E2F}"/>
              </a:ext>
            </a:extLst>
          </p:cNvPr>
          <p:cNvCxnSpPr>
            <a:cxnSpLocks/>
            <a:endCxn id="37" idx="0"/>
          </p:cNvCxnSpPr>
          <p:nvPr/>
        </p:nvCxnSpPr>
        <p:spPr>
          <a:xfrm>
            <a:off x="10346242" y="2268106"/>
            <a:ext cx="0" cy="1324874"/>
          </a:xfrm>
          <a:prstGeom prst="straightConnector1">
            <a:avLst/>
          </a:prstGeom>
          <a:ln w="60325">
            <a:solidFill>
              <a:schemeClr val="tx1">
                <a:lumMod val="50000"/>
                <a:lumOff val="50000"/>
              </a:schemeClr>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61" name="直線矢印コネクタ 60">
            <a:extLst>
              <a:ext uri="{FF2B5EF4-FFF2-40B4-BE49-F238E27FC236}">
                <a16:creationId xmlns:a16="http://schemas.microsoft.com/office/drawing/2014/main" id="{AFE3BAB5-0F60-47FF-A507-6A2B42FB679E}"/>
              </a:ext>
            </a:extLst>
          </p:cNvPr>
          <p:cNvCxnSpPr>
            <a:cxnSpLocks/>
          </p:cNvCxnSpPr>
          <p:nvPr/>
        </p:nvCxnSpPr>
        <p:spPr>
          <a:xfrm>
            <a:off x="10587114" y="4154857"/>
            <a:ext cx="828000" cy="0"/>
          </a:xfrm>
          <a:prstGeom prst="straightConnector1">
            <a:avLst/>
          </a:prstGeom>
          <a:ln w="60325">
            <a:solidFill>
              <a:schemeClr val="tx1">
                <a:lumMod val="50000"/>
                <a:lumOff val="50000"/>
              </a:schemeClr>
            </a:solidFill>
            <a:tailEnd type="triangle" w="med" len="med"/>
          </a:ln>
        </p:spPr>
        <p:style>
          <a:lnRef idx="1">
            <a:schemeClr val="accent1"/>
          </a:lnRef>
          <a:fillRef idx="0">
            <a:schemeClr val="accent1"/>
          </a:fillRef>
          <a:effectRef idx="0">
            <a:schemeClr val="accent1"/>
          </a:effectRef>
          <a:fontRef idx="minor">
            <a:schemeClr val="tx1"/>
          </a:fontRef>
        </p:style>
      </p:cxnSp>
      <p:sp>
        <p:nvSpPr>
          <p:cNvPr id="63" name="正方形/長方形 62">
            <a:extLst>
              <a:ext uri="{FF2B5EF4-FFF2-40B4-BE49-F238E27FC236}">
                <a16:creationId xmlns:a16="http://schemas.microsoft.com/office/drawing/2014/main" id="{614ABFFE-1408-46DB-A03C-28D8A4C3BF4B}"/>
              </a:ext>
            </a:extLst>
          </p:cNvPr>
          <p:cNvSpPr/>
          <p:nvPr/>
        </p:nvSpPr>
        <p:spPr>
          <a:xfrm>
            <a:off x="8686172" y="5277072"/>
            <a:ext cx="468000" cy="1080000"/>
          </a:xfrm>
          <a:prstGeom prst="rect">
            <a:avLst/>
          </a:prstGeom>
          <a:solidFill>
            <a:schemeClr val="bg1"/>
          </a:solidFill>
          <a:ln/>
        </p:spPr>
        <p:style>
          <a:lnRef idx="2">
            <a:schemeClr val="dk1"/>
          </a:lnRef>
          <a:fillRef idx="1">
            <a:schemeClr val="lt1"/>
          </a:fillRef>
          <a:effectRef idx="0">
            <a:schemeClr val="dk1"/>
          </a:effectRef>
          <a:fontRef idx="minor">
            <a:schemeClr val="dk1"/>
          </a:fontRef>
        </p:style>
        <p:txBody>
          <a:bodyPr rot="0" spcFirstLastPara="0" vert="eaVert" wrap="square" lIns="0" tIns="0" rIns="0" bIns="0" numCol="1" spcCol="0" rtlCol="0" fromWordArt="0" anchor="ctr" anchorCtr="0" forceAA="0" compatLnSpc="1">
            <a:prstTxWarp prst="textNoShape">
              <a:avLst/>
            </a:prstTxWarp>
            <a:noAutofit/>
          </a:bodyPr>
          <a:lstStyle/>
          <a:p>
            <a:pPr algn="ctr"/>
            <a:r>
              <a:rPr lang="ja-JP" altLang="en-US" sz="2000" kern="100" dirty="0">
                <a:solidFill>
                  <a:schemeClr val="tx1"/>
                </a:solidFill>
                <a:latin typeface="HGP創英角ｺﾞｼｯｸUB" panose="020B0900000000000000" pitchFamily="50" charset="-128"/>
                <a:ea typeface="HGP創英角ｺﾞｼｯｸUB" panose="020B0900000000000000" pitchFamily="50" charset="-128"/>
                <a:cs typeface="Times New Roman" panose="02020603050405020304" pitchFamily="18" charset="0"/>
              </a:rPr>
              <a:t>運搬距離</a:t>
            </a:r>
            <a:endParaRPr lang="ja-JP" sz="200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sp>
        <p:nvSpPr>
          <p:cNvPr id="64" name="正方形/長方形 63">
            <a:extLst>
              <a:ext uri="{FF2B5EF4-FFF2-40B4-BE49-F238E27FC236}">
                <a16:creationId xmlns:a16="http://schemas.microsoft.com/office/drawing/2014/main" id="{CB413B83-52B4-4FF2-97C0-BB1F671BFEDD}"/>
              </a:ext>
            </a:extLst>
          </p:cNvPr>
          <p:cNvSpPr/>
          <p:nvPr/>
        </p:nvSpPr>
        <p:spPr>
          <a:xfrm>
            <a:off x="8715987" y="3333436"/>
            <a:ext cx="468000" cy="1080000"/>
          </a:xfrm>
          <a:prstGeom prst="rect">
            <a:avLst/>
          </a:prstGeom>
          <a:solidFill>
            <a:schemeClr val="bg1"/>
          </a:solidFill>
          <a:ln/>
        </p:spPr>
        <p:style>
          <a:lnRef idx="2">
            <a:schemeClr val="dk1"/>
          </a:lnRef>
          <a:fillRef idx="1">
            <a:schemeClr val="lt1"/>
          </a:fillRef>
          <a:effectRef idx="0">
            <a:schemeClr val="dk1"/>
          </a:effectRef>
          <a:fontRef idx="minor">
            <a:schemeClr val="dk1"/>
          </a:fontRef>
        </p:style>
        <p:txBody>
          <a:bodyPr rot="0" spcFirstLastPara="0" vert="eaVert" wrap="square" lIns="0" tIns="0" rIns="0" bIns="0" numCol="1" spcCol="0" rtlCol="0" fromWordArt="0" anchor="ctr" anchorCtr="0" forceAA="0" compatLnSpc="1">
            <a:prstTxWarp prst="textNoShape">
              <a:avLst/>
            </a:prstTxWarp>
            <a:noAutofit/>
          </a:bodyPr>
          <a:lstStyle/>
          <a:p>
            <a:pPr algn="ctr"/>
            <a:r>
              <a:rPr lang="ja-JP" altLang="en-US" sz="2000" kern="100" dirty="0">
                <a:solidFill>
                  <a:schemeClr val="tx1"/>
                </a:solidFill>
                <a:latin typeface="HGP創英角ｺﾞｼｯｸUB" panose="020B0900000000000000" pitchFamily="50" charset="-128"/>
                <a:ea typeface="HGP創英角ｺﾞｼｯｸUB" panose="020B0900000000000000" pitchFamily="50" charset="-128"/>
                <a:cs typeface="Times New Roman" panose="02020603050405020304" pitchFamily="18" charset="0"/>
              </a:rPr>
              <a:t>運搬距離</a:t>
            </a:r>
            <a:endParaRPr lang="ja-JP" sz="200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sp>
        <p:nvSpPr>
          <p:cNvPr id="65" name="テキスト ボックス 64">
            <a:extLst>
              <a:ext uri="{FF2B5EF4-FFF2-40B4-BE49-F238E27FC236}">
                <a16:creationId xmlns:a16="http://schemas.microsoft.com/office/drawing/2014/main" id="{A80961E8-760C-4EF5-A887-46889C64FF67}"/>
              </a:ext>
            </a:extLst>
          </p:cNvPr>
          <p:cNvSpPr txBox="1"/>
          <p:nvPr/>
        </p:nvSpPr>
        <p:spPr>
          <a:xfrm>
            <a:off x="5941706" y="5110191"/>
            <a:ext cx="900000" cy="323165"/>
          </a:xfrm>
          <a:prstGeom prst="rect">
            <a:avLst/>
          </a:prstGeom>
          <a:solidFill>
            <a:schemeClr val="accent2">
              <a:lumMod val="75000"/>
            </a:schemeClr>
          </a:solidFill>
        </p:spPr>
        <p:txBody>
          <a:bodyPr vert="horz" wrap="square" lIns="0" rIns="0" rtlCol="0">
            <a:spAutoFit/>
          </a:bodyPr>
          <a:lstStyle/>
          <a:p>
            <a:pPr algn="ctr">
              <a:lnSpc>
                <a:spcPts val="1800"/>
              </a:lnSpc>
            </a:pPr>
            <a:r>
              <a:rPr kumimoji="1" lang="ja-JP" altLang="en-US" sz="1600" dirty="0">
                <a:solidFill>
                  <a:schemeClr val="bg1"/>
                </a:solidFill>
                <a:latin typeface="HGP創英角ｺﾞｼｯｸUB" panose="020B0900000000000000" pitchFamily="50" charset="-128"/>
                <a:ea typeface="HGP創英角ｺﾞｼｯｸUB" panose="020B0900000000000000" pitchFamily="50" charset="-128"/>
              </a:rPr>
              <a:t>グリッド内</a:t>
            </a:r>
            <a:endParaRPr kumimoji="1" lang="en-US" altLang="ja-JP" sz="16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66" name="テキスト ボックス 65">
            <a:extLst>
              <a:ext uri="{FF2B5EF4-FFF2-40B4-BE49-F238E27FC236}">
                <a16:creationId xmlns:a16="http://schemas.microsoft.com/office/drawing/2014/main" id="{999FD310-87AC-4E93-9901-3B65EC3FBB13}"/>
              </a:ext>
            </a:extLst>
          </p:cNvPr>
          <p:cNvSpPr txBox="1"/>
          <p:nvPr/>
        </p:nvSpPr>
        <p:spPr>
          <a:xfrm>
            <a:off x="7434956" y="6164352"/>
            <a:ext cx="900000" cy="323165"/>
          </a:xfrm>
          <a:prstGeom prst="rect">
            <a:avLst/>
          </a:prstGeom>
          <a:solidFill>
            <a:schemeClr val="accent2">
              <a:lumMod val="75000"/>
            </a:schemeClr>
          </a:solidFill>
        </p:spPr>
        <p:txBody>
          <a:bodyPr vert="horz" wrap="square" lIns="0" rIns="0" rtlCol="0">
            <a:spAutoFit/>
          </a:bodyPr>
          <a:lstStyle/>
          <a:p>
            <a:pPr algn="ctr">
              <a:lnSpc>
                <a:spcPts val="1800"/>
              </a:lnSpc>
            </a:pPr>
            <a:r>
              <a:rPr kumimoji="1" lang="ja-JP" altLang="en-US" sz="1600" dirty="0">
                <a:solidFill>
                  <a:schemeClr val="bg1"/>
                </a:solidFill>
                <a:latin typeface="HGP創英角ｺﾞｼｯｸUB" panose="020B0900000000000000" pitchFamily="50" charset="-128"/>
                <a:ea typeface="HGP創英角ｺﾞｼｯｸUB" panose="020B0900000000000000" pitchFamily="50" charset="-128"/>
              </a:rPr>
              <a:t>メッシュ内</a:t>
            </a:r>
            <a:endParaRPr kumimoji="1" lang="en-US" altLang="ja-JP" sz="16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67" name="テキスト ボックス 66">
            <a:extLst>
              <a:ext uri="{FF2B5EF4-FFF2-40B4-BE49-F238E27FC236}">
                <a16:creationId xmlns:a16="http://schemas.microsoft.com/office/drawing/2014/main" id="{263038DE-A445-414B-83D2-FC14BCC4236D}"/>
              </a:ext>
            </a:extLst>
          </p:cNvPr>
          <p:cNvSpPr txBox="1"/>
          <p:nvPr/>
        </p:nvSpPr>
        <p:spPr>
          <a:xfrm>
            <a:off x="7431587" y="3578566"/>
            <a:ext cx="900000" cy="323165"/>
          </a:xfrm>
          <a:prstGeom prst="rect">
            <a:avLst/>
          </a:prstGeom>
          <a:solidFill>
            <a:schemeClr val="accent2">
              <a:lumMod val="75000"/>
            </a:schemeClr>
          </a:solidFill>
        </p:spPr>
        <p:txBody>
          <a:bodyPr vert="horz" wrap="square" lIns="0" rIns="0" rtlCol="0">
            <a:spAutoFit/>
          </a:bodyPr>
          <a:lstStyle/>
          <a:p>
            <a:pPr algn="ctr">
              <a:lnSpc>
                <a:spcPts val="1800"/>
              </a:lnSpc>
            </a:pPr>
            <a:r>
              <a:rPr kumimoji="1" lang="ja-JP" altLang="en-US" sz="1600" dirty="0">
                <a:solidFill>
                  <a:schemeClr val="bg1"/>
                </a:solidFill>
                <a:latin typeface="HGP創英角ｺﾞｼｯｸUB" panose="020B0900000000000000" pitchFamily="50" charset="-128"/>
                <a:ea typeface="HGP創英角ｺﾞｼｯｸUB" panose="020B0900000000000000" pitchFamily="50" charset="-128"/>
              </a:rPr>
              <a:t>メッシュ外</a:t>
            </a:r>
            <a:endParaRPr kumimoji="1" lang="en-US" altLang="ja-JP" sz="16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68" name="正方形/長方形 67">
            <a:extLst>
              <a:ext uri="{FF2B5EF4-FFF2-40B4-BE49-F238E27FC236}">
                <a16:creationId xmlns:a16="http://schemas.microsoft.com/office/drawing/2014/main" id="{44D19C8D-FC1B-4AEF-BBBA-B5B9509C36C2}"/>
              </a:ext>
            </a:extLst>
          </p:cNvPr>
          <p:cNvSpPr/>
          <p:nvPr/>
        </p:nvSpPr>
        <p:spPr>
          <a:xfrm>
            <a:off x="9095641" y="5279030"/>
            <a:ext cx="468000" cy="108000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eaVert" wrap="square" lIns="0" tIns="0" rIns="0" bIns="0" numCol="1" spcCol="0" rtlCol="0" fromWordArt="0" anchor="ctr" anchorCtr="0" forceAA="0" compatLnSpc="1">
            <a:prstTxWarp prst="textNoShape">
              <a:avLst/>
            </a:prstTxWarp>
            <a:noAutofit/>
          </a:bodyPr>
          <a:lstStyle/>
          <a:p>
            <a:pPr algn="ctr"/>
            <a:r>
              <a:rPr lang="ja-JP" altLang="en-US" sz="1600" kern="100" dirty="0">
                <a:solidFill>
                  <a:schemeClr val="tx1"/>
                </a:solidFill>
                <a:latin typeface="HGP創英角ｺﾞｼｯｸUB" panose="020B0900000000000000" pitchFamily="50" charset="-128"/>
                <a:ea typeface="HGP創英角ｺﾞｼｯｸUB" panose="020B0900000000000000" pitchFamily="50" charset="-128"/>
                <a:cs typeface="Times New Roman" panose="02020603050405020304" pitchFamily="18" charset="0"/>
              </a:rPr>
              <a:t>（収集作業）</a:t>
            </a:r>
            <a:endParaRPr lang="en-US" altLang="ja-JP" sz="160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sp>
        <p:nvSpPr>
          <p:cNvPr id="69" name="正方形/長方形 68">
            <a:extLst>
              <a:ext uri="{FF2B5EF4-FFF2-40B4-BE49-F238E27FC236}">
                <a16:creationId xmlns:a16="http://schemas.microsoft.com/office/drawing/2014/main" id="{CDD23F8F-04D5-4F6C-85CD-DF7D11EF87EB}"/>
              </a:ext>
            </a:extLst>
          </p:cNvPr>
          <p:cNvSpPr/>
          <p:nvPr/>
        </p:nvSpPr>
        <p:spPr>
          <a:xfrm>
            <a:off x="9106927" y="3335394"/>
            <a:ext cx="468000" cy="108000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eaVert" wrap="square" lIns="0" tIns="0" rIns="0" bIns="0" numCol="1" spcCol="0" rtlCol="0" fromWordArt="0" anchor="ctr" anchorCtr="0" forceAA="0" compatLnSpc="1">
            <a:prstTxWarp prst="textNoShape">
              <a:avLst/>
            </a:prstTxWarp>
            <a:noAutofit/>
          </a:bodyPr>
          <a:lstStyle/>
          <a:p>
            <a:pPr algn="ctr"/>
            <a:r>
              <a:rPr lang="ja-JP" altLang="en-US" sz="160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（移動）</a:t>
            </a:r>
            <a:endParaRPr lang="ja-JP" sz="160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cxnSp>
        <p:nvCxnSpPr>
          <p:cNvPr id="71" name="直線矢印コネクタ 70">
            <a:extLst>
              <a:ext uri="{FF2B5EF4-FFF2-40B4-BE49-F238E27FC236}">
                <a16:creationId xmlns:a16="http://schemas.microsoft.com/office/drawing/2014/main" id="{E9C69451-EAC0-42E9-BE00-0E30389C55DA}"/>
              </a:ext>
            </a:extLst>
          </p:cNvPr>
          <p:cNvCxnSpPr>
            <a:cxnSpLocks/>
          </p:cNvCxnSpPr>
          <p:nvPr/>
        </p:nvCxnSpPr>
        <p:spPr>
          <a:xfrm>
            <a:off x="9757812" y="1936209"/>
            <a:ext cx="360000" cy="0"/>
          </a:xfrm>
          <a:prstGeom prst="straightConnector1">
            <a:avLst/>
          </a:prstGeom>
          <a:ln w="60325">
            <a:solidFill>
              <a:schemeClr val="tx1">
                <a:lumMod val="50000"/>
                <a:lumOff val="50000"/>
              </a:schemeClr>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72" name="直線矢印コネクタ 71">
            <a:extLst>
              <a:ext uri="{FF2B5EF4-FFF2-40B4-BE49-F238E27FC236}">
                <a16:creationId xmlns:a16="http://schemas.microsoft.com/office/drawing/2014/main" id="{33112601-25C0-4B80-B261-1B829B3A9742}"/>
              </a:ext>
            </a:extLst>
          </p:cNvPr>
          <p:cNvCxnSpPr>
            <a:cxnSpLocks/>
          </p:cNvCxnSpPr>
          <p:nvPr/>
        </p:nvCxnSpPr>
        <p:spPr>
          <a:xfrm>
            <a:off x="9780361" y="1915750"/>
            <a:ext cx="0" cy="3901322"/>
          </a:xfrm>
          <a:prstGeom prst="straightConnector1">
            <a:avLst/>
          </a:prstGeom>
          <a:ln w="60325">
            <a:solidFill>
              <a:schemeClr val="tx1">
                <a:lumMod val="50000"/>
                <a:lumOff val="50000"/>
              </a:schemeClr>
            </a:solidFill>
            <a:tailEnd type="none" w="med" len="med"/>
          </a:ln>
        </p:spPr>
        <p:style>
          <a:lnRef idx="1">
            <a:schemeClr val="accent1"/>
          </a:lnRef>
          <a:fillRef idx="0">
            <a:schemeClr val="accent1"/>
          </a:fillRef>
          <a:effectRef idx="0">
            <a:schemeClr val="accent1"/>
          </a:effectRef>
          <a:fontRef idx="minor">
            <a:schemeClr val="tx1"/>
          </a:fontRef>
        </p:style>
      </p:cxnSp>
      <p:cxnSp>
        <p:nvCxnSpPr>
          <p:cNvPr id="73" name="直線矢印コネクタ 72">
            <a:extLst>
              <a:ext uri="{FF2B5EF4-FFF2-40B4-BE49-F238E27FC236}">
                <a16:creationId xmlns:a16="http://schemas.microsoft.com/office/drawing/2014/main" id="{5F0842D0-1764-432A-B59A-DFADC98F7102}"/>
              </a:ext>
            </a:extLst>
          </p:cNvPr>
          <p:cNvCxnSpPr>
            <a:cxnSpLocks/>
          </p:cNvCxnSpPr>
          <p:nvPr/>
        </p:nvCxnSpPr>
        <p:spPr>
          <a:xfrm>
            <a:off x="9451498" y="3817949"/>
            <a:ext cx="324000" cy="0"/>
          </a:xfrm>
          <a:prstGeom prst="straightConnector1">
            <a:avLst/>
          </a:prstGeom>
          <a:ln w="60325">
            <a:solidFill>
              <a:schemeClr val="tx1">
                <a:lumMod val="50000"/>
                <a:lumOff val="50000"/>
              </a:schemeClr>
            </a:solidFill>
            <a:tailEnd type="none" w="med" len="med"/>
          </a:ln>
        </p:spPr>
        <p:style>
          <a:lnRef idx="1">
            <a:schemeClr val="accent1"/>
          </a:lnRef>
          <a:fillRef idx="0">
            <a:schemeClr val="accent1"/>
          </a:fillRef>
          <a:effectRef idx="0">
            <a:schemeClr val="accent1"/>
          </a:effectRef>
          <a:fontRef idx="minor">
            <a:schemeClr val="tx1"/>
          </a:fontRef>
        </p:style>
      </p:cxnSp>
      <p:cxnSp>
        <p:nvCxnSpPr>
          <p:cNvPr id="74" name="直線矢印コネクタ 73">
            <a:extLst>
              <a:ext uri="{FF2B5EF4-FFF2-40B4-BE49-F238E27FC236}">
                <a16:creationId xmlns:a16="http://schemas.microsoft.com/office/drawing/2014/main" id="{13528421-430A-4AAD-B893-9FF8ED1386F3}"/>
              </a:ext>
            </a:extLst>
          </p:cNvPr>
          <p:cNvCxnSpPr>
            <a:cxnSpLocks/>
          </p:cNvCxnSpPr>
          <p:nvPr/>
        </p:nvCxnSpPr>
        <p:spPr>
          <a:xfrm>
            <a:off x="9454437" y="5786061"/>
            <a:ext cx="324000" cy="0"/>
          </a:xfrm>
          <a:prstGeom prst="straightConnector1">
            <a:avLst/>
          </a:prstGeom>
          <a:ln w="60325">
            <a:solidFill>
              <a:schemeClr val="tx1">
                <a:lumMod val="50000"/>
                <a:lumOff val="50000"/>
              </a:schemeClr>
            </a:solidFill>
            <a:tailEnd type="none" w="med" len="med"/>
          </a:ln>
        </p:spPr>
        <p:style>
          <a:lnRef idx="1">
            <a:schemeClr val="accent1"/>
          </a:lnRef>
          <a:fillRef idx="0">
            <a:schemeClr val="accent1"/>
          </a:fillRef>
          <a:effectRef idx="0">
            <a:schemeClr val="accent1"/>
          </a:effectRef>
          <a:fontRef idx="minor">
            <a:schemeClr val="tx1"/>
          </a:fontRef>
        </p:style>
      </p:cxnSp>
      <p:sp>
        <p:nvSpPr>
          <p:cNvPr id="75" name="四角形: 角を丸くする 74">
            <a:extLst>
              <a:ext uri="{FF2B5EF4-FFF2-40B4-BE49-F238E27FC236}">
                <a16:creationId xmlns:a16="http://schemas.microsoft.com/office/drawing/2014/main" id="{BD1797DA-0B0B-48F4-BB48-C898D4A42EEC}"/>
              </a:ext>
            </a:extLst>
          </p:cNvPr>
          <p:cNvSpPr/>
          <p:nvPr/>
        </p:nvSpPr>
        <p:spPr>
          <a:xfrm>
            <a:off x="9962782" y="4493611"/>
            <a:ext cx="1427418" cy="359995"/>
          </a:xfrm>
          <a:prstGeom prst="roundRect">
            <a:avLst>
              <a:gd name="adj" fmla="val 50000"/>
            </a:avLst>
          </a:prstGeom>
          <a:solidFill>
            <a:schemeClr val="tx1">
              <a:lumMod val="75000"/>
              <a:lumOff val="25000"/>
            </a:schemeClr>
          </a:solidFill>
          <a:ln/>
        </p:spPr>
        <p:style>
          <a:lnRef idx="2">
            <a:schemeClr val="dk1"/>
          </a:lnRef>
          <a:fillRef idx="1">
            <a:schemeClr val="lt1"/>
          </a:fillRef>
          <a:effectRef idx="0">
            <a:schemeClr val="dk1"/>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ts val="2200"/>
              </a:lnSpc>
            </a:pPr>
            <a:r>
              <a:rPr lang="ja-JP" altLang="en-US" sz="2000" kern="100" dirty="0">
                <a:solidFill>
                  <a:srgbClr val="FFFFFF"/>
                </a:solidFill>
                <a:latin typeface="HGP創英角ｺﾞｼｯｸUB" panose="020B0900000000000000" pitchFamily="50" charset="-128"/>
                <a:ea typeface="HGP創英角ｺﾞｼｯｸUB" panose="020B0900000000000000" pitchFamily="50" charset="-128"/>
                <a:cs typeface="Times New Roman" panose="02020603050405020304" pitchFamily="18" charset="0"/>
              </a:rPr>
              <a:t>車両台数</a:t>
            </a:r>
            <a:endParaRPr lang="ja-JP" sz="20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cxnSp>
        <p:nvCxnSpPr>
          <p:cNvPr id="78" name="直線矢印コネクタ 77">
            <a:extLst>
              <a:ext uri="{FF2B5EF4-FFF2-40B4-BE49-F238E27FC236}">
                <a16:creationId xmlns:a16="http://schemas.microsoft.com/office/drawing/2014/main" id="{3C0953A1-8709-4921-BF30-AFBD057C6D3B}"/>
              </a:ext>
            </a:extLst>
          </p:cNvPr>
          <p:cNvCxnSpPr>
            <a:cxnSpLocks/>
          </p:cNvCxnSpPr>
          <p:nvPr/>
        </p:nvCxnSpPr>
        <p:spPr>
          <a:xfrm>
            <a:off x="10593991" y="5271773"/>
            <a:ext cx="828000" cy="0"/>
          </a:xfrm>
          <a:prstGeom prst="straightConnector1">
            <a:avLst/>
          </a:prstGeom>
          <a:ln w="60325">
            <a:solidFill>
              <a:schemeClr val="tx1">
                <a:lumMod val="50000"/>
                <a:lumOff val="50000"/>
              </a:schemeClr>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80" name="直線矢印コネクタ 79">
            <a:extLst>
              <a:ext uri="{FF2B5EF4-FFF2-40B4-BE49-F238E27FC236}">
                <a16:creationId xmlns:a16="http://schemas.microsoft.com/office/drawing/2014/main" id="{4C33AE73-632E-4D44-A7A6-7D29B54A7391}"/>
              </a:ext>
            </a:extLst>
          </p:cNvPr>
          <p:cNvCxnSpPr>
            <a:cxnSpLocks/>
          </p:cNvCxnSpPr>
          <p:nvPr/>
        </p:nvCxnSpPr>
        <p:spPr>
          <a:xfrm>
            <a:off x="11177825" y="6054188"/>
            <a:ext cx="252000" cy="0"/>
          </a:xfrm>
          <a:prstGeom prst="straightConnector1">
            <a:avLst/>
          </a:prstGeom>
          <a:ln w="60325">
            <a:solidFill>
              <a:schemeClr val="tx1">
                <a:lumMod val="50000"/>
                <a:lumOff val="50000"/>
              </a:schemeClr>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81" name="直線矢印コネクタ 80">
            <a:extLst>
              <a:ext uri="{FF2B5EF4-FFF2-40B4-BE49-F238E27FC236}">
                <a16:creationId xmlns:a16="http://schemas.microsoft.com/office/drawing/2014/main" id="{AE97F854-0DA1-435B-8E54-C4CFC633430F}"/>
              </a:ext>
            </a:extLst>
          </p:cNvPr>
          <p:cNvCxnSpPr>
            <a:cxnSpLocks/>
          </p:cNvCxnSpPr>
          <p:nvPr/>
        </p:nvCxnSpPr>
        <p:spPr>
          <a:xfrm>
            <a:off x="10346242" y="6053839"/>
            <a:ext cx="360000" cy="0"/>
          </a:xfrm>
          <a:prstGeom prst="straightConnector1">
            <a:avLst/>
          </a:prstGeom>
          <a:ln w="60325">
            <a:solidFill>
              <a:schemeClr val="tx1">
                <a:lumMod val="50000"/>
                <a:lumOff val="50000"/>
              </a:schemeClr>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82" name="直線矢印コネクタ 81">
            <a:extLst>
              <a:ext uri="{FF2B5EF4-FFF2-40B4-BE49-F238E27FC236}">
                <a16:creationId xmlns:a16="http://schemas.microsoft.com/office/drawing/2014/main" id="{982CED18-79F4-478E-8E71-6F5F6EBCA332}"/>
              </a:ext>
            </a:extLst>
          </p:cNvPr>
          <p:cNvCxnSpPr>
            <a:cxnSpLocks/>
            <a:stCxn id="51" idx="2"/>
          </p:cNvCxnSpPr>
          <p:nvPr/>
        </p:nvCxnSpPr>
        <p:spPr>
          <a:xfrm flipH="1">
            <a:off x="10351232" y="5888732"/>
            <a:ext cx="964" cy="192607"/>
          </a:xfrm>
          <a:prstGeom prst="straightConnector1">
            <a:avLst/>
          </a:prstGeom>
          <a:ln w="60325">
            <a:solidFill>
              <a:schemeClr val="tx1">
                <a:lumMod val="50000"/>
                <a:lumOff val="50000"/>
              </a:schemeClr>
            </a:solidFill>
            <a:tailEnd type="none" w="med" len="med"/>
          </a:ln>
        </p:spPr>
        <p:style>
          <a:lnRef idx="1">
            <a:schemeClr val="accent1"/>
          </a:lnRef>
          <a:fillRef idx="0">
            <a:schemeClr val="accent1"/>
          </a:fillRef>
          <a:effectRef idx="0">
            <a:schemeClr val="accent1"/>
          </a:effectRef>
          <a:fontRef idx="minor">
            <a:schemeClr val="tx1"/>
          </a:fontRef>
        </p:style>
      </p:cxnSp>
      <p:cxnSp>
        <p:nvCxnSpPr>
          <p:cNvPr id="83" name="直線矢印コネクタ 82">
            <a:extLst>
              <a:ext uri="{FF2B5EF4-FFF2-40B4-BE49-F238E27FC236}">
                <a16:creationId xmlns:a16="http://schemas.microsoft.com/office/drawing/2014/main" id="{BBD07391-F9DA-4D6A-B73D-BD1E840F1837}"/>
              </a:ext>
            </a:extLst>
          </p:cNvPr>
          <p:cNvCxnSpPr>
            <a:cxnSpLocks/>
          </p:cNvCxnSpPr>
          <p:nvPr/>
        </p:nvCxnSpPr>
        <p:spPr>
          <a:xfrm>
            <a:off x="10318971" y="4840101"/>
            <a:ext cx="0" cy="252000"/>
          </a:xfrm>
          <a:prstGeom prst="straightConnector1">
            <a:avLst/>
          </a:prstGeom>
          <a:ln w="60325">
            <a:solidFill>
              <a:schemeClr val="tx1">
                <a:lumMod val="50000"/>
                <a:lumOff val="50000"/>
              </a:schemeClr>
            </a:solidFill>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3935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A684A8-028E-4041-95A9-296DA92D22E4}"/>
              </a:ext>
            </a:extLst>
          </p:cNvPr>
          <p:cNvSpPr>
            <a:spLocks noGrp="1"/>
          </p:cNvSpPr>
          <p:nvPr>
            <p:ph type="title" idx="4294967295"/>
          </p:nvPr>
        </p:nvSpPr>
        <p:spPr>
          <a:xfrm>
            <a:off x="-1" y="121921"/>
            <a:ext cx="10800000" cy="521885"/>
          </a:xfrm>
        </p:spPr>
        <p:txBody>
          <a:bodyPr>
            <a:noAutofit/>
          </a:bodyPr>
          <a:lstStyle/>
          <a:p>
            <a:r>
              <a:rPr lang="ja-JP" altLang="en-US" dirty="0">
                <a:solidFill>
                  <a:schemeClr val="bg1"/>
                </a:solidFill>
              </a:rPr>
              <a:t>仮想グリッド</a:t>
            </a:r>
            <a:endParaRPr kumimoji="1" lang="ja-JP" altLang="en-US" dirty="0">
              <a:solidFill>
                <a:schemeClr val="bg1"/>
              </a:solidFill>
            </a:endParaRPr>
          </a:p>
        </p:txBody>
      </p:sp>
      <p:pic>
        <p:nvPicPr>
          <p:cNvPr id="4" name="図 3">
            <a:extLst>
              <a:ext uri="{FF2B5EF4-FFF2-40B4-BE49-F238E27FC236}">
                <a16:creationId xmlns:a16="http://schemas.microsoft.com/office/drawing/2014/main" id="{2936C293-6879-4075-9A61-8E7F311FDA97}"/>
              </a:ext>
            </a:extLst>
          </p:cNvPr>
          <p:cNvPicPr>
            <a:picLocks noChangeAspect="1"/>
          </p:cNvPicPr>
          <p:nvPr/>
        </p:nvPicPr>
        <p:blipFill>
          <a:blip r:embed="rId2"/>
          <a:stretch>
            <a:fillRect/>
          </a:stretch>
        </p:blipFill>
        <p:spPr>
          <a:xfrm>
            <a:off x="1140529" y="1119072"/>
            <a:ext cx="2942658" cy="5236665"/>
          </a:xfrm>
          <a:prstGeom prst="rect">
            <a:avLst/>
          </a:prstGeom>
        </p:spPr>
      </p:pic>
      <p:pic>
        <p:nvPicPr>
          <p:cNvPr id="6" name="図 5">
            <a:extLst>
              <a:ext uri="{FF2B5EF4-FFF2-40B4-BE49-F238E27FC236}">
                <a16:creationId xmlns:a16="http://schemas.microsoft.com/office/drawing/2014/main" id="{6D75B9D6-28DE-4187-8206-1CFEFF6E1A01}"/>
              </a:ext>
            </a:extLst>
          </p:cNvPr>
          <p:cNvPicPr>
            <a:picLocks noChangeAspect="1"/>
          </p:cNvPicPr>
          <p:nvPr/>
        </p:nvPicPr>
        <p:blipFill>
          <a:blip r:embed="rId3"/>
          <a:stretch>
            <a:fillRect/>
          </a:stretch>
        </p:blipFill>
        <p:spPr>
          <a:xfrm>
            <a:off x="4590192" y="1127132"/>
            <a:ext cx="2601770" cy="5238000"/>
          </a:xfrm>
          <a:prstGeom prst="rect">
            <a:avLst/>
          </a:prstGeom>
        </p:spPr>
      </p:pic>
      <p:sp>
        <p:nvSpPr>
          <p:cNvPr id="5" name="テキスト ボックス 4">
            <a:extLst>
              <a:ext uri="{FF2B5EF4-FFF2-40B4-BE49-F238E27FC236}">
                <a16:creationId xmlns:a16="http://schemas.microsoft.com/office/drawing/2014/main" id="{CBC6F263-FE07-4916-9855-2AFEF7ECEEB2}"/>
              </a:ext>
            </a:extLst>
          </p:cNvPr>
          <p:cNvSpPr txBox="1"/>
          <p:nvPr/>
        </p:nvSpPr>
        <p:spPr>
          <a:xfrm>
            <a:off x="7633253" y="1166842"/>
            <a:ext cx="4428000" cy="2554545"/>
          </a:xfrm>
          <a:prstGeom prst="rect">
            <a:avLst/>
          </a:prstGeom>
          <a:solidFill>
            <a:schemeClr val="accent4">
              <a:lumMod val="20000"/>
              <a:lumOff val="80000"/>
            </a:schemeClr>
          </a:solidFill>
        </p:spPr>
        <p:txBody>
          <a:bodyPr wrap="square">
            <a:spAutoFit/>
          </a:bodyPr>
          <a:lstStyle/>
          <a:p>
            <a:r>
              <a:rPr lang="en-US" altLang="ja-JP" sz="3200" dirty="0"/>
              <a:t>2015</a:t>
            </a:r>
            <a:r>
              <a:rPr lang="ja-JP" altLang="en-US" sz="3200" dirty="0"/>
              <a:t>年国勢調査の</a:t>
            </a:r>
            <a:r>
              <a:rPr lang="en-US" altLang="ja-JP" sz="3200" dirty="0"/>
              <a:t>3</a:t>
            </a:r>
            <a:r>
              <a:rPr lang="ja-JP" altLang="en-US" sz="3200" dirty="0"/>
              <a:t>次メッシュ</a:t>
            </a:r>
            <a:r>
              <a:rPr lang="en-US" altLang="ja-JP" sz="3200" dirty="0"/>
              <a:t>(1km</a:t>
            </a:r>
            <a:r>
              <a:rPr lang="ja-JP" altLang="en-US" sz="3200" dirty="0"/>
              <a:t>メッシュ</a:t>
            </a:r>
            <a:r>
              <a:rPr lang="en-US" altLang="ja-JP" sz="3200" dirty="0"/>
              <a:t>)</a:t>
            </a:r>
            <a:r>
              <a:rPr lang="ja-JP" altLang="en-US" sz="3200" dirty="0"/>
              <a:t>データに基づき、世帯密度を整理し、仮想グリッドを作成</a:t>
            </a:r>
            <a:endParaRPr lang="en-US" altLang="ja-JP" sz="3200" dirty="0"/>
          </a:p>
        </p:txBody>
      </p:sp>
      <p:cxnSp>
        <p:nvCxnSpPr>
          <p:cNvPr id="7" name="直線矢印コネクタ 6">
            <a:extLst>
              <a:ext uri="{FF2B5EF4-FFF2-40B4-BE49-F238E27FC236}">
                <a16:creationId xmlns:a16="http://schemas.microsoft.com/office/drawing/2014/main" id="{C8A80E0F-37F0-4969-9396-2ED846F91EC9}"/>
              </a:ext>
            </a:extLst>
          </p:cNvPr>
          <p:cNvCxnSpPr/>
          <p:nvPr/>
        </p:nvCxnSpPr>
        <p:spPr>
          <a:xfrm>
            <a:off x="802598" y="1109132"/>
            <a:ext cx="0" cy="5256000"/>
          </a:xfrm>
          <a:prstGeom prst="straightConnector1">
            <a:avLst/>
          </a:prstGeom>
          <a:ln w="1905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8" name="テキスト ボックス 3">
            <a:extLst>
              <a:ext uri="{FF2B5EF4-FFF2-40B4-BE49-F238E27FC236}">
                <a16:creationId xmlns:a16="http://schemas.microsoft.com/office/drawing/2014/main" id="{031FB066-1585-4617-BEAA-6DF7964AA567}"/>
              </a:ext>
            </a:extLst>
          </p:cNvPr>
          <p:cNvSpPr txBox="1"/>
          <p:nvPr/>
        </p:nvSpPr>
        <p:spPr>
          <a:xfrm>
            <a:off x="61074" y="3345059"/>
            <a:ext cx="1044000" cy="360000"/>
          </a:xfrm>
          <a:prstGeom prst="rect">
            <a:avLst/>
          </a:prstGeom>
          <a:solidFill>
            <a:schemeClr val="bg1"/>
          </a:solid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algn="ctr"/>
            <a:r>
              <a:rPr lang="en-US" altLang="ja-JP" sz="20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20km</a:t>
            </a:r>
            <a:endParaRPr lang="ja-JP" sz="20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cxnSp>
        <p:nvCxnSpPr>
          <p:cNvPr id="9" name="直線矢印コネクタ 8">
            <a:extLst>
              <a:ext uri="{FF2B5EF4-FFF2-40B4-BE49-F238E27FC236}">
                <a16:creationId xmlns:a16="http://schemas.microsoft.com/office/drawing/2014/main" id="{9AA0436A-30B0-4C5E-A598-4193DBEA9625}"/>
              </a:ext>
            </a:extLst>
          </p:cNvPr>
          <p:cNvCxnSpPr>
            <a:cxnSpLocks/>
          </p:cNvCxnSpPr>
          <p:nvPr/>
        </p:nvCxnSpPr>
        <p:spPr>
          <a:xfrm flipH="1">
            <a:off x="1140529" y="964097"/>
            <a:ext cx="2952000" cy="0"/>
          </a:xfrm>
          <a:prstGeom prst="straightConnector1">
            <a:avLst/>
          </a:prstGeom>
          <a:ln w="1905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11" name="テキスト ボックス 3">
            <a:extLst>
              <a:ext uri="{FF2B5EF4-FFF2-40B4-BE49-F238E27FC236}">
                <a16:creationId xmlns:a16="http://schemas.microsoft.com/office/drawing/2014/main" id="{925D5EE5-61FD-4F43-85D5-D6ED9FD994DD}"/>
              </a:ext>
            </a:extLst>
          </p:cNvPr>
          <p:cNvSpPr txBox="1"/>
          <p:nvPr/>
        </p:nvSpPr>
        <p:spPr>
          <a:xfrm>
            <a:off x="2058218" y="776713"/>
            <a:ext cx="1296000" cy="324000"/>
          </a:xfrm>
          <a:prstGeom prst="rect">
            <a:avLst/>
          </a:prstGeom>
          <a:solidFill>
            <a:schemeClr val="bg1"/>
          </a:solid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algn="ctr"/>
            <a:r>
              <a:rPr lang="en-US" altLang="ja-JP" sz="20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10km</a:t>
            </a:r>
            <a:endParaRPr lang="ja-JP" sz="20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sp>
        <p:nvSpPr>
          <p:cNvPr id="10" name="テキスト ボックス 9">
            <a:extLst>
              <a:ext uri="{FF2B5EF4-FFF2-40B4-BE49-F238E27FC236}">
                <a16:creationId xmlns:a16="http://schemas.microsoft.com/office/drawing/2014/main" id="{0DC44BDB-FD40-41E3-B5E2-DD2B5C47D5F0}"/>
              </a:ext>
            </a:extLst>
          </p:cNvPr>
          <p:cNvSpPr txBox="1"/>
          <p:nvPr/>
        </p:nvSpPr>
        <p:spPr>
          <a:xfrm>
            <a:off x="7633253" y="4206438"/>
            <a:ext cx="4428000" cy="1692000"/>
          </a:xfrm>
          <a:prstGeom prst="roundRect">
            <a:avLst/>
          </a:prstGeom>
          <a:solidFill>
            <a:schemeClr val="accent4">
              <a:lumMod val="40000"/>
              <a:lumOff val="60000"/>
            </a:schemeClr>
          </a:solidFill>
        </p:spPr>
        <p:txBody>
          <a:bodyPr wrap="square">
            <a:spAutoFit/>
          </a:bodyPr>
          <a:lstStyle/>
          <a:p>
            <a:r>
              <a:rPr lang="ja-JP" altLang="en-US" sz="3200" dirty="0"/>
              <a:t>世帯当たりの発生原単位よりグリッド内発生量を設定</a:t>
            </a:r>
          </a:p>
        </p:txBody>
      </p:sp>
      <p:sp>
        <p:nvSpPr>
          <p:cNvPr id="12" name="フローチャート: 組合せ 11">
            <a:extLst>
              <a:ext uri="{FF2B5EF4-FFF2-40B4-BE49-F238E27FC236}">
                <a16:creationId xmlns:a16="http://schemas.microsoft.com/office/drawing/2014/main" id="{95D73667-A80E-49CE-A53F-877B155B411D}"/>
              </a:ext>
            </a:extLst>
          </p:cNvPr>
          <p:cNvSpPr/>
          <p:nvPr/>
        </p:nvSpPr>
        <p:spPr>
          <a:xfrm>
            <a:off x="9156896" y="3830814"/>
            <a:ext cx="1395504" cy="266197"/>
          </a:xfrm>
          <a:prstGeom prst="flowChartMerg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57125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A684A8-028E-4041-95A9-296DA92D22E4}"/>
              </a:ext>
            </a:extLst>
          </p:cNvPr>
          <p:cNvSpPr>
            <a:spLocks noGrp="1"/>
          </p:cNvSpPr>
          <p:nvPr>
            <p:ph type="title" idx="4294967295"/>
          </p:nvPr>
        </p:nvSpPr>
        <p:spPr>
          <a:xfrm>
            <a:off x="-1" y="121921"/>
            <a:ext cx="10800000" cy="521885"/>
          </a:xfrm>
        </p:spPr>
        <p:txBody>
          <a:bodyPr>
            <a:noAutofit/>
          </a:bodyPr>
          <a:lstStyle/>
          <a:p>
            <a:r>
              <a:rPr kumimoji="1" lang="ja-JP" altLang="en-US" dirty="0">
                <a:solidFill>
                  <a:schemeClr val="bg1"/>
                </a:solidFill>
              </a:rPr>
              <a:t>検討ケース（収集サイクル）</a:t>
            </a:r>
          </a:p>
        </p:txBody>
      </p:sp>
      <p:pic>
        <p:nvPicPr>
          <p:cNvPr id="3" name="図 2">
            <a:extLst>
              <a:ext uri="{FF2B5EF4-FFF2-40B4-BE49-F238E27FC236}">
                <a16:creationId xmlns:a16="http://schemas.microsoft.com/office/drawing/2014/main" id="{4A9CC8A9-8EDB-44CB-AFAE-F0F3D5137C56}"/>
              </a:ext>
            </a:extLst>
          </p:cNvPr>
          <p:cNvPicPr>
            <a:picLocks noChangeAspect="1"/>
          </p:cNvPicPr>
          <p:nvPr/>
        </p:nvPicPr>
        <p:blipFill>
          <a:blip r:embed="rId2"/>
          <a:stretch>
            <a:fillRect/>
          </a:stretch>
        </p:blipFill>
        <p:spPr>
          <a:xfrm>
            <a:off x="2242918" y="798407"/>
            <a:ext cx="7706165" cy="5616000"/>
          </a:xfrm>
          <a:prstGeom prst="rect">
            <a:avLst/>
          </a:prstGeom>
        </p:spPr>
      </p:pic>
      <p:pic>
        <p:nvPicPr>
          <p:cNvPr id="4" name="図 3">
            <a:extLst>
              <a:ext uri="{FF2B5EF4-FFF2-40B4-BE49-F238E27FC236}">
                <a16:creationId xmlns:a16="http://schemas.microsoft.com/office/drawing/2014/main" id="{A0EB5166-707D-4243-BE85-CA3834E05B73}"/>
              </a:ext>
            </a:extLst>
          </p:cNvPr>
          <p:cNvPicPr>
            <a:picLocks noChangeAspect="1"/>
          </p:cNvPicPr>
          <p:nvPr/>
        </p:nvPicPr>
        <p:blipFill>
          <a:blip r:embed="rId3"/>
          <a:stretch>
            <a:fillRect/>
          </a:stretch>
        </p:blipFill>
        <p:spPr>
          <a:xfrm>
            <a:off x="2242918" y="793984"/>
            <a:ext cx="7706165" cy="5616000"/>
          </a:xfrm>
          <a:prstGeom prst="rect">
            <a:avLst/>
          </a:prstGeom>
        </p:spPr>
      </p:pic>
      <p:pic>
        <p:nvPicPr>
          <p:cNvPr id="5" name="図 4">
            <a:extLst>
              <a:ext uri="{FF2B5EF4-FFF2-40B4-BE49-F238E27FC236}">
                <a16:creationId xmlns:a16="http://schemas.microsoft.com/office/drawing/2014/main" id="{BA8149D3-335B-4954-9487-4A18507574EF}"/>
              </a:ext>
            </a:extLst>
          </p:cNvPr>
          <p:cNvPicPr>
            <a:picLocks noChangeAspect="1"/>
          </p:cNvPicPr>
          <p:nvPr/>
        </p:nvPicPr>
        <p:blipFill>
          <a:blip r:embed="rId4"/>
          <a:stretch>
            <a:fillRect/>
          </a:stretch>
        </p:blipFill>
        <p:spPr>
          <a:xfrm>
            <a:off x="2242918" y="799500"/>
            <a:ext cx="7706165" cy="5616000"/>
          </a:xfrm>
          <a:prstGeom prst="rect">
            <a:avLst/>
          </a:prstGeom>
        </p:spPr>
      </p:pic>
      <p:pic>
        <p:nvPicPr>
          <p:cNvPr id="6" name="図 5">
            <a:extLst>
              <a:ext uri="{FF2B5EF4-FFF2-40B4-BE49-F238E27FC236}">
                <a16:creationId xmlns:a16="http://schemas.microsoft.com/office/drawing/2014/main" id="{D30C6DEE-CD0F-43A0-A06A-5FA17843F2ED}"/>
              </a:ext>
            </a:extLst>
          </p:cNvPr>
          <p:cNvPicPr>
            <a:picLocks noChangeAspect="1"/>
          </p:cNvPicPr>
          <p:nvPr/>
        </p:nvPicPr>
        <p:blipFill>
          <a:blip r:embed="rId5"/>
          <a:stretch>
            <a:fillRect/>
          </a:stretch>
        </p:blipFill>
        <p:spPr>
          <a:xfrm>
            <a:off x="2242918" y="793984"/>
            <a:ext cx="7706165" cy="5616000"/>
          </a:xfrm>
          <a:prstGeom prst="rect">
            <a:avLst/>
          </a:prstGeom>
        </p:spPr>
      </p:pic>
    </p:spTree>
    <p:extLst>
      <p:ext uri="{BB962C8B-B14F-4D97-AF65-F5344CB8AC3E}">
        <p14:creationId xmlns:p14="http://schemas.microsoft.com/office/powerpoint/2010/main" val="433326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A684A8-028E-4041-95A9-296DA92D22E4}"/>
              </a:ext>
            </a:extLst>
          </p:cNvPr>
          <p:cNvSpPr>
            <a:spLocks noGrp="1"/>
          </p:cNvSpPr>
          <p:nvPr>
            <p:ph type="title" idx="4294967295"/>
          </p:nvPr>
        </p:nvSpPr>
        <p:spPr>
          <a:xfrm>
            <a:off x="-1" y="121921"/>
            <a:ext cx="10800000" cy="521885"/>
          </a:xfrm>
        </p:spPr>
        <p:txBody>
          <a:bodyPr>
            <a:noAutofit/>
          </a:bodyPr>
          <a:lstStyle/>
          <a:p>
            <a:r>
              <a:rPr lang="ja-JP" altLang="en-US" dirty="0">
                <a:solidFill>
                  <a:schemeClr val="bg1"/>
                </a:solidFill>
              </a:rPr>
              <a:t>結果（現況再現）</a:t>
            </a:r>
            <a:endParaRPr kumimoji="1" lang="ja-JP" altLang="en-US" dirty="0">
              <a:solidFill>
                <a:schemeClr val="bg1"/>
              </a:solidFill>
            </a:endParaRPr>
          </a:p>
        </p:txBody>
      </p:sp>
      <p:sp>
        <p:nvSpPr>
          <p:cNvPr id="6" name="テキスト ボックス 5">
            <a:extLst>
              <a:ext uri="{FF2B5EF4-FFF2-40B4-BE49-F238E27FC236}">
                <a16:creationId xmlns:a16="http://schemas.microsoft.com/office/drawing/2014/main" id="{667AAFAA-4614-4BF1-8663-85564774993D}"/>
              </a:ext>
            </a:extLst>
          </p:cNvPr>
          <p:cNvSpPr txBox="1"/>
          <p:nvPr/>
        </p:nvSpPr>
        <p:spPr>
          <a:xfrm>
            <a:off x="480000" y="5825068"/>
            <a:ext cx="11232000" cy="540000"/>
          </a:xfrm>
          <a:prstGeom prst="rect">
            <a:avLst/>
          </a:prstGeom>
          <a:solidFill>
            <a:schemeClr val="accent4">
              <a:lumMod val="20000"/>
              <a:lumOff val="80000"/>
            </a:schemeClr>
          </a:solidFill>
        </p:spPr>
        <p:txBody>
          <a:bodyPr wrap="square">
            <a:spAutoFit/>
          </a:bodyPr>
          <a:lstStyle/>
          <a:p>
            <a:pPr algn="ctr"/>
            <a:r>
              <a:rPr lang="ja-JP" altLang="en-US" sz="3200" dirty="0"/>
              <a:t>推計値は実績値の</a:t>
            </a:r>
            <a:r>
              <a:rPr lang="en-US" altLang="ja-JP" sz="3200" dirty="0"/>
              <a:t>0.9</a:t>
            </a:r>
            <a:r>
              <a:rPr lang="ja-JP" altLang="en-US" sz="3200" dirty="0"/>
              <a:t>～</a:t>
            </a:r>
            <a:r>
              <a:rPr lang="en-US" altLang="ja-JP" sz="3200" dirty="0"/>
              <a:t>1.2</a:t>
            </a:r>
            <a:r>
              <a:rPr lang="ja-JP" altLang="en-US" sz="3200" dirty="0"/>
              <a:t>倍の範囲、Ａ町の実態を概ね再現</a:t>
            </a:r>
            <a:endParaRPr lang="en-US" altLang="ja-JP" sz="3200" dirty="0"/>
          </a:p>
        </p:txBody>
      </p:sp>
      <p:pic>
        <p:nvPicPr>
          <p:cNvPr id="5" name="図 4">
            <a:extLst>
              <a:ext uri="{FF2B5EF4-FFF2-40B4-BE49-F238E27FC236}">
                <a16:creationId xmlns:a16="http://schemas.microsoft.com/office/drawing/2014/main" id="{BAE883BA-F4A4-4B31-9939-47D509611501}"/>
              </a:ext>
            </a:extLst>
          </p:cNvPr>
          <p:cNvPicPr>
            <a:picLocks noChangeAspect="1"/>
          </p:cNvPicPr>
          <p:nvPr/>
        </p:nvPicPr>
        <p:blipFill>
          <a:blip r:embed="rId2"/>
          <a:stretch>
            <a:fillRect/>
          </a:stretch>
        </p:blipFill>
        <p:spPr>
          <a:xfrm>
            <a:off x="696000" y="809734"/>
            <a:ext cx="10800000" cy="5001812"/>
          </a:xfrm>
          <a:prstGeom prst="rect">
            <a:avLst/>
          </a:prstGeom>
        </p:spPr>
      </p:pic>
    </p:spTree>
    <p:extLst>
      <p:ext uri="{BB962C8B-B14F-4D97-AF65-F5344CB8AC3E}">
        <p14:creationId xmlns:p14="http://schemas.microsoft.com/office/powerpoint/2010/main" val="509914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A684A8-028E-4041-95A9-296DA92D22E4}"/>
              </a:ext>
            </a:extLst>
          </p:cNvPr>
          <p:cNvSpPr>
            <a:spLocks noGrp="1"/>
          </p:cNvSpPr>
          <p:nvPr>
            <p:ph type="title" idx="4294967295"/>
          </p:nvPr>
        </p:nvSpPr>
        <p:spPr>
          <a:xfrm>
            <a:off x="-1" y="121921"/>
            <a:ext cx="10800000" cy="521885"/>
          </a:xfrm>
        </p:spPr>
        <p:txBody>
          <a:bodyPr>
            <a:noAutofit/>
          </a:bodyPr>
          <a:lstStyle/>
          <a:p>
            <a:r>
              <a:rPr lang="ja-JP" altLang="en-US" dirty="0">
                <a:solidFill>
                  <a:schemeClr val="bg1"/>
                </a:solidFill>
              </a:rPr>
              <a:t>結果（ケース別　収集運搬費用の比較）</a:t>
            </a:r>
            <a:endParaRPr kumimoji="1" lang="ja-JP" altLang="en-US" dirty="0">
              <a:solidFill>
                <a:schemeClr val="bg1"/>
              </a:solidFill>
            </a:endParaRPr>
          </a:p>
        </p:txBody>
      </p:sp>
      <p:pic>
        <p:nvPicPr>
          <p:cNvPr id="9" name="図 8">
            <a:extLst>
              <a:ext uri="{FF2B5EF4-FFF2-40B4-BE49-F238E27FC236}">
                <a16:creationId xmlns:a16="http://schemas.microsoft.com/office/drawing/2014/main" id="{F76F386D-9412-4562-92C2-81A9FB4208A3}"/>
              </a:ext>
            </a:extLst>
          </p:cNvPr>
          <p:cNvPicPr>
            <a:picLocks noChangeAspect="1"/>
          </p:cNvPicPr>
          <p:nvPr/>
        </p:nvPicPr>
        <p:blipFill>
          <a:blip r:embed="rId2"/>
          <a:stretch>
            <a:fillRect/>
          </a:stretch>
        </p:blipFill>
        <p:spPr>
          <a:xfrm>
            <a:off x="43227" y="1333609"/>
            <a:ext cx="12105547" cy="4788000"/>
          </a:xfrm>
          <a:prstGeom prst="rect">
            <a:avLst/>
          </a:prstGeom>
        </p:spPr>
      </p:pic>
    </p:spTree>
    <p:extLst>
      <p:ext uri="{BB962C8B-B14F-4D97-AF65-F5344CB8AC3E}">
        <p14:creationId xmlns:p14="http://schemas.microsoft.com/office/powerpoint/2010/main" val="187498092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1024</TotalTime>
  <Words>637</Words>
  <Application>Microsoft Office PowerPoint</Application>
  <PresentationFormat>ワイド画面</PresentationFormat>
  <Paragraphs>112</Paragraphs>
  <Slides>17</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17</vt:i4>
      </vt:variant>
    </vt:vector>
  </HeadingPairs>
  <TitlesOfParts>
    <vt:vector size="26" baseType="lpstr">
      <vt:lpstr>BIZ UDPゴシック</vt:lpstr>
      <vt:lpstr>HGP創英角ｺﾞｼｯｸUB</vt:lpstr>
      <vt:lpstr>ＭＳ 明朝</vt:lpstr>
      <vt:lpstr>メイリオ</vt:lpstr>
      <vt:lpstr>游ゴシック</vt:lpstr>
      <vt:lpstr>Arial</vt:lpstr>
      <vt:lpstr>Calibri</vt:lpstr>
      <vt:lpstr>Wingdings</vt:lpstr>
      <vt:lpstr>Office テーマ</vt:lpstr>
      <vt:lpstr>生活系バイオマスコミュニティ プランニングの成果報告（ＷＧ１）  【収集運搬の検討】</vt:lpstr>
      <vt:lpstr>はじめに</vt:lpstr>
      <vt:lpstr>検討手法</vt:lpstr>
      <vt:lpstr>検討モデル</vt:lpstr>
      <vt:lpstr>検討のながれ</vt:lpstr>
      <vt:lpstr>仮想グリッド</vt:lpstr>
      <vt:lpstr>検討ケース（収集サイクル）</vt:lpstr>
      <vt:lpstr>結果（現況再現）</vt:lpstr>
      <vt:lpstr>結果（ケース別　収集運搬費用の比較）</vt:lpstr>
      <vt:lpstr>結果（ケース別　ＧＨＧ排出量の比較）</vt:lpstr>
      <vt:lpstr>効果検証①（収集運搬費用）</vt:lpstr>
      <vt:lpstr>効果検証②（ＧＨＧ排出量）</vt:lpstr>
      <vt:lpstr>まとめ</vt:lpstr>
      <vt:lpstr>PowerPoint プレゼンテーション</vt:lpstr>
      <vt:lpstr>Appendix</vt:lpstr>
      <vt:lpstr>計算条件</vt:lpstr>
      <vt:lpstr>賦存量推計メモ</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橋本 晋一</dc:creator>
  <cp:lastModifiedBy>太田垣 貴啓</cp:lastModifiedBy>
  <cp:revision>24</cp:revision>
  <dcterms:created xsi:type="dcterms:W3CDTF">2020-04-06T00:02:29Z</dcterms:created>
  <dcterms:modified xsi:type="dcterms:W3CDTF">2021-10-04T09:19:00Z</dcterms:modified>
</cp:coreProperties>
</file>